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Override PartName="/customXml/itemProps72.xml" ContentType="application/vnd.openxmlformats-officedocument.customXmlProperties+xml"/>
  <Override PartName="/customXml/itemProps7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62" r:id="rId4"/>
    <p:sldMasterId id="2147483669" r:id="rId5"/>
  </p:sldMasterIdLst>
  <p:notesMasterIdLst>
    <p:notesMasterId r:id="rId7"/>
  </p:notesMasterIdLst>
  <p:handoutMasterIdLst>
    <p:handoutMasterId r:id="rId117"/>
  </p:handoutMasterIdLst>
  <p:sldIdLst>
    <p:sldId id="307" r:id="rId6"/>
    <p:sldId id="282" r:id="rId8"/>
    <p:sldId id="543" r:id="rId9"/>
    <p:sldId id="570" r:id="rId10"/>
    <p:sldId id="571" r:id="rId11"/>
    <p:sldId id="572" r:id="rId12"/>
    <p:sldId id="573" r:id="rId13"/>
    <p:sldId id="574" r:id="rId14"/>
    <p:sldId id="575" r:id="rId15"/>
    <p:sldId id="576" r:id="rId16"/>
    <p:sldId id="577" r:id="rId17"/>
    <p:sldId id="578" r:id="rId18"/>
    <p:sldId id="579" r:id="rId19"/>
    <p:sldId id="580" r:id="rId20"/>
    <p:sldId id="581" r:id="rId21"/>
    <p:sldId id="582" r:id="rId22"/>
    <p:sldId id="583" r:id="rId23"/>
    <p:sldId id="584" r:id="rId24"/>
    <p:sldId id="585" r:id="rId25"/>
    <p:sldId id="586" r:id="rId26"/>
    <p:sldId id="587" r:id="rId27"/>
    <p:sldId id="588" r:id="rId28"/>
    <p:sldId id="589" r:id="rId29"/>
    <p:sldId id="544" r:id="rId30"/>
    <p:sldId id="590" r:id="rId31"/>
    <p:sldId id="591" r:id="rId32"/>
    <p:sldId id="592" r:id="rId33"/>
    <p:sldId id="593" r:id="rId34"/>
    <p:sldId id="594" r:id="rId35"/>
    <p:sldId id="595" r:id="rId36"/>
    <p:sldId id="596" r:id="rId37"/>
    <p:sldId id="597" r:id="rId38"/>
    <p:sldId id="598" r:id="rId39"/>
    <p:sldId id="599" r:id="rId40"/>
    <p:sldId id="600" r:id="rId41"/>
    <p:sldId id="601" r:id="rId42"/>
    <p:sldId id="602" r:id="rId43"/>
    <p:sldId id="603" r:id="rId44"/>
    <p:sldId id="604" r:id="rId45"/>
    <p:sldId id="605" r:id="rId46"/>
    <p:sldId id="606" r:id="rId47"/>
    <p:sldId id="607" r:id="rId48"/>
    <p:sldId id="608" r:id="rId49"/>
    <p:sldId id="609" r:id="rId50"/>
    <p:sldId id="539" r:id="rId51"/>
    <p:sldId id="308" r:id="rId52"/>
    <p:sldId id="309" r:id="rId53"/>
    <p:sldId id="310" r:id="rId54"/>
    <p:sldId id="526" r:id="rId55"/>
    <p:sldId id="313" r:id="rId56"/>
    <p:sldId id="314" r:id="rId57"/>
    <p:sldId id="527" r:id="rId58"/>
    <p:sldId id="528" r:id="rId59"/>
    <p:sldId id="529" r:id="rId60"/>
    <p:sldId id="530" r:id="rId61"/>
    <p:sldId id="323" r:id="rId62"/>
    <p:sldId id="324" r:id="rId63"/>
    <p:sldId id="531" r:id="rId64"/>
    <p:sldId id="325" r:id="rId65"/>
    <p:sldId id="326" r:id="rId66"/>
    <p:sldId id="532" r:id="rId67"/>
    <p:sldId id="333" r:id="rId68"/>
    <p:sldId id="334" r:id="rId69"/>
    <p:sldId id="533" r:id="rId70"/>
    <p:sldId id="540" r:id="rId71"/>
    <p:sldId id="534" r:id="rId72"/>
    <p:sldId id="316" r:id="rId73"/>
    <p:sldId id="317" r:id="rId74"/>
    <p:sldId id="318" r:id="rId75"/>
    <p:sldId id="319" r:id="rId76"/>
    <p:sldId id="320" r:id="rId77"/>
    <p:sldId id="321" r:id="rId78"/>
    <p:sldId id="322" r:id="rId79"/>
    <p:sldId id="541" r:id="rId80"/>
    <p:sldId id="535" r:id="rId81"/>
    <p:sldId id="536" r:id="rId82"/>
    <p:sldId id="537" r:id="rId83"/>
    <p:sldId id="538" r:id="rId84"/>
    <p:sldId id="327" r:id="rId85"/>
    <p:sldId id="328" r:id="rId86"/>
    <p:sldId id="329" r:id="rId87"/>
    <p:sldId id="330" r:id="rId88"/>
    <p:sldId id="331" r:id="rId89"/>
    <p:sldId id="332" r:id="rId90"/>
    <p:sldId id="542" r:id="rId91"/>
    <p:sldId id="545" r:id="rId92"/>
    <p:sldId id="546" r:id="rId93"/>
    <p:sldId id="547" r:id="rId94"/>
    <p:sldId id="548" r:id="rId95"/>
    <p:sldId id="549" r:id="rId96"/>
    <p:sldId id="550" r:id="rId97"/>
    <p:sldId id="551" r:id="rId98"/>
    <p:sldId id="552" r:id="rId99"/>
    <p:sldId id="553" r:id="rId100"/>
    <p:sldId id="554" r:id="rId101"/>
    <p:sldId id="555" r:id="rId102"/>
    <p:sldId id="556" r:id="rId103"/>
    <p:sldId id="557" r:id="rId104"/>
    <p:sldId id="558" r:id="rId105"/>
    <p:sldId id="559" r:id="rId106"/>
    <p:sldId id="341" r:id="rId107"/>
    <p:sldId id="560" r:id="rId108"/>
    <p:sldId id="561" r:id="rId109"/>
    <p:sldId id="562" r:id="rId110"/>
    <p:sldId id="563" r:id="rId111"/>
    <p:sldId id="564" r:id="rId112"/>
    <p:sldId id="565" r:id="rId113"/>
    <p:sldId id="566" r:id="rId114"/>
    <p:sldId id="567" r:id="rId115"/>
    <p:sldId id="568" r:id="rId116"/>
  </p:sldIdLst>
  <p:sldSz cx="12192000" cy="6858000"/>
  <p:notesSz cx="6858000" cy="9144000"/>
  <p:custDataLst>
    <p:tags r:id="rId1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38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1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89737" autoAdjust="0"/>
  </p:normalViewPr>
  <p:slideViewPr>
    <p:cSldViewPr snapToGrid="0" showGuides="1">
      <p:cViewPr varScale="1">
        <p:scale>
          <a:sx n="86" d="100"/>
          <a:sy n="86" d="100"/>
        </p:scale>
        <p:origin x="65" y="58"/>
      </p:cViewPr>
      <p:guideLst>
        <p:guide orient="horz" pos="2148"/>
        <p:guide pos="3821"/>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4" d="100"/>
          <a:sy n="54" d="100"/>
        </p:scale>
        <p:origin x="2880"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4" Type="http://schemas.openxmlformats.org/officeDocument/2006/relationships/tags" Target="tags/tag74.xml"/><Relationship Id="rId123" Type="http://schemas.openxmlformats.org/officeDocument/2006/relationships/customXml" Target="../customXml/item2.xml"/><Relationship Id="rId122" Type="http://schemas.openxmlformats.org/officeDocument/2006/relationships/customXml" Target="../customXml/item1.xml"/><Relationship Id="rId121" Type="http://schemas.openxmlformats.org/officeDocument/2006/relationships/customXmlProps" Target="../customXml/itemProps72.xml"/><Relationship Id="rId120" Type="http://schemas.openxmlformats.org/officeDocument/2006/relationships/tableStyles" Target="tableStyles.xml"/><Relationship Id="rId12" Type="http://schemas.openxmlformats.org/officeDocument/2006/relationships/slide" Target="slides/slide6.xml"/><Relationship Id="rId119" Type="http://schemas.openxmlformats.org/officeDocument/2006/relationships/viewProps" Target="viewProps.xml"/><Relationship Id="rId118" Type="http://schemas.openxmlformats.org/officeDocument/2006/relationships/presProps" Target="presProps.xml"/><Relationship Id="rId117" Type="http://schemas.openxmlformats.org/officeDocument/2006/relationships/handoutMaster" Target="handoutMasters/handoutMaster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accent1">
                    <a:lumMod val="75000"/>
                  </a:schemeClr>
                </a:solidFill>
                <a:latin typeface="楷体" panose="02010609060101010101" charset="-122"/>
                <a:ea typeface="楷体" panose="02010609060101010101" charset="-122"/>
                <a:cs typeface="楷体" panose="02010609060101010101" charset="-122"/>
              </a:rPr>
              <a:t>鞅</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解这些定理和概念有助于应用鞅理论于金融领域中的问题，如衍生品定价、风险管理、投资组合优化等方面。通过对这些定理的理解和运用，可以更深入地理解资产价格的随机性质，并为金融决策提供更可靠的数学基础</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停时定理的直观理解是，当我们知道随机过程达到停时</a:t>
            </a:r>
            <a:r>
              <a:rPr lang="en-US" altLang="zh-CN" dirty="0"/>
              <a:t>T </a:t>
            </a:r>
            <a:r>
              <a:rPr lang="zh-CN" altLang="en-US" dirty="0"/>
              <a:t>时的取值时，它在此之前的⾏为对我们的期望值没有影响。</a:t>
            </a:r>
            <a:endParaRPr lang="en-US" altLang="zh-CN" dirty="0"/>
          </a:p>
          <a:p>
            <a:r>
              <a:rPr lang="zh-CN" altLang="en-US" dirty="0"/>
              <a:t>这个定理说明了在特定条件下，即使随机过程在某个停⽌时刻停⽌，鞅在停⽌时刻的条件期望仍然等于初始值。换句话说，在满⾜停时定理的条件下，鞅在停⽌时刻并不受到停⽌时刻之后的随机性影响。</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这个定理表明，如果⼀个鞅序列的条件期望对于任意固定的</a:t>
            </a:r>
            <a:r>
              <a:rPr lang="en-US" altLang="zh-CN" dirty="0"/>
              <a:t>n</a:t>
            </a:r>
            <a:r>
              <a:rPr lang="zh-CN" altLang="en-US" dirty="0"/>
              <a:t>都是有界的，并且在极限中以</a:t>
            </a:r>
            <a:r>
              <a:rPr lang="en-US" altLang="zh-CN" dirty="0"/>
              <a:t>L</a:t>
            </a:r>
            <a:r>
              <a:rPr lang="zh-CN" altLang="en-US" dirty="0"/>
              <a:t>范数的意义趋于零，那么鞅序列⼏乎必然收敛到⼀个随机变量，且其期望等于序列的初始值的期望。</a:t>
            </a:r>
            <a:endParaRPr lang="zh-CN" altLang="en-US" dirty="0"/>
          </a:p>
          <a:p>
            <a:r>
              <a:rPr lang="zh-CN" altLang="en-US" dirty="0"/>
              <a:t>这个定理在概率论和随机过程理论中具有重要的应⽤，特别是在分析随机过程的极限性质时，鞅收敛定理提供了⼀个有⼒的⼯具。</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2">
                    <a:lumMod val="25000"/>
                  </a:schemeClr>
                </a:solidFill>
                <a:latin typeface="楷体" panose="02010609060101010101" charset="-122"/>
                <a:ea typeface="楷体" panose="02010609060101010101" charset="-122"/>
              </a:rPr>
              <a:t>鞅收敛定理在⾦融数学中有重要应⽤。例如，在⾦融市场模型中，我们经常使⽤鞅来描述资产价格的变化，⽽鞅收敛定理允许我们理解在⼀些条件下，随机过程的演化趋势和极限分布。这个定理帮助我们理解随机过程的⻓期⾏为，尤其是当序列的变化不断发⽣时，最终趋于什么样的状态。</a:t>
            </a:r>
            <a:endParaRPr lang="en-US" altLang="zh-CN" sz="1200" dirty="0">
              <a:solidFill>
                <a:schemeClr val="bg2">
                  <a:lumMod val="25000"/>
                </a:schemeClr>
              </a:solidFill>
              <a:latin typeface="楷体" panose="02010609060101010101" charset="-122"/>
              <a:ea typeface="楷体" panose="02010609060101010101" charset="-122"/>
            </a:endParaRPr>
          </a:p>
          <a:p>
            <a:endParaRPr lang="en-US" altLang="zh-CN" sz="1200" dirty="0">
              <a:solidFill>
                <a:schemeClr val="bg2">
                  <a:lumMod val="25000"/>
                </a:schemeClr>
              </a:solidFill>
              <a:latin typeface="楷体" panose="02010609060101010101" charset="-122"/>
              <a:ea typeface="楷体" panose="02010609060101010101" charset="-122"/>
            </a:endParaRPr>
          </a:p>
          <a:p>
            <a:r>
              <a:rPr lang="en-US" altLang="zh-CN" sz="1200" dirty="0">
                <a:solidFill>
                  <a:schemeClr val="bg2">
                    <a:lumMod val="25000"/>
                  </a:schemeClr>
                </a:solidFill>
                <a:latin typeface="楷体" panose="02010609060101010101" charset="-122"/>
                <a:ea typeface="楷体" panose="02010609060101010101" charset="-122"/>
              </a:rPr>
              <a:t>    </a:t>
            </a:r>
            <a:r>
              <a:rPr lang="zh-CN" altLang="en-US" sz="1200" dirty="0">
                <a:solidFill>
                  <a:schemeClr val="bg2">
                    <a:lumMod val="25000"/>
                  </a:schemeClr>
                </a:solidFill>
                <a:latin typeface="楷体" panose="02010609060101010101" charset="-122"/>
                <a:ea typeface="楷体" panose="02010609060101010101" charset="-122"/>
              </a:rPr>
              <a:t>此外，对于⾦融中的投资组合优化、资产价格预测以及⻛险管理等问题，了解鞅序列的收敛性质也有助于更好地理解和预测资产价格的⾛势，并提供更有效的投资策略和⻛险管理⽅法。</a:t>
            </a:r>
            <a:endParaRPr lang="en-US" altLang="zh-CN" sz="1200" dirty="0">
              <a:solidFill>
                <a:schemeClr val="bg2">
                  <a:lumMod val="25000"/>
                </a:schemeClr>
              </a:solidFill>
              <a:latin typeface="楷体" panose="02010609060101010101" charset="-122"/>
              <a:ea typeface="楷体" panose="02010609060101010101" charset="-122"/>
            </a:endParaRPr>
          </a:p>
          <a:p>
            <a:endParaRPr lang="zh-CN" altLang="en-US" sz="1200" dirty="0">
              <a:solidFill>
                <a:schemeClr val="bg2">
                  <a:lumMod val="25000"/>
                </a:schemeClr>
              </a:solidFill>
              <a:latin typeface="楷体" panose="02010609060101010101" charset="-122"/>
              <a:ea typeface="楷体" panose="02010609060101010101" charset="-122"/>
            </a:endParaRPr>
          </a:p>
          <a:p>
            <a:r>
              <a:rPr lang="zh-CN" altLang="en-US" sz="1200" dirty="0">
                <a:solidFill>
                  <a:schemeClr val="bg2">
                    <a:lumMod val="25000"/>
                  </a:schemeClr>
                </a:solidFill>
                <a:latin typeface="楷体" panose="02010609060101010101" charset="-122"/>
                <a:ea typeface="楷体" panose="02010609060101010101" charset="-122"/>
              </a:rPr>
              <a:t>    总的来说，鞅收敛定理为我们提供了⼀种⽅法，通过观察鞅序列在某些条件下的收敛性质，以更好地理解随机过程的⻓期⾏为和极限性质，为⾦融建模和决策提供了重要的理论⽀持。</a:t>
            </a:r>
            <a:endParaRPr lang="zh-CN" altLang="en-US" sz="1200" dirty="0">
              <a:solidFill>
                <a:schemeClr val="bg2">
                  <a:lumMod val="25000"/>
                </a:schemeClr>
              </a:solidFill>
              <a:latin typeface="楷体" panose="02010609060101010101" charset="-122"/>
              <a:ea typeface="楷体" panose="02010609060101010101" charset="-122"/>
            </a:endParaRPr>
          </a:p>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Doob</a:t>
            </a:r>
            <a:r>
              <a:rPr lang="zh-CN" altLang="en-US" dirty="0"/>
              <a:t>分解定理的意义在于它将⼀个连续时间的随机过程分解为⽆条件期望恒定的鞅和可预测过程的和。这种分解形式在随机过程的理论中有着重要的应⽤，特别是在⾦融数学中⽤于描述资产价格的随机性质。</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cs typeface="Arial" panose="020B0604020202020204" pitchFamily="34" charset="0"/>
              </a:rPr>
              <a:t>在⾦融市场中，如果⼀个资产的价格变动是⼀个鞅过程，那么⽆论你现在⼿头有多少这种资产，你预期的未来收益（即你预计这些资产将来能值多少钱）总是等于你现在的资产价值。换句话说，你不能通过预测未来的价格变动来获取超额收益。</a:t>
            </a:r>
            <a:endParaRPr lang="zh-CN" altLang="en-US" sz="1200" dirty="0">
              <a:cs typeface="Arial" panose="020B0604020202020204" pitchFamily="34" charset="0"/>
            </a:endParaRPr>
          </a:p>
          <a:p>
            <a:r>
              <a:rPr lang="zh-CN" altLang="en-US" sz="1200" dirty="0">
                <a:cs typeface="Arial" panose="020B0604020202020204" pitchFamily="34" charset="0"/>
              </a:rPr>
              <a:t>    在⾦融分析中，投资者通常会根据过去的信息来指导未来的投资决策，⽤期望来表⽰价格运动的过程，⽽鞅恰恰就是⽤条件数学期望来定义的，因此可以使⽤鞅和相关的数学概念来描述⾦融资产价格运动过程的特征，这种相似性使鞅迅速成为⾦融经济学研究中前沿⽅法。 </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这是第二个人开始的</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accent1">
                    <a:lumMod val="75000"/>
                  </a:schemeClr>
                </a:solidFill>
                <a:latin typeface="楷体" panose="02010609060101010101" charset="-122"/>
                <a:ea typeface="楷体" panose="02010609060101010101" charset="-122"/>
                <a:cs typeface="楷体" panose="02010609060101010101" charset="-122"/>
              </a:rPr>
              <a:t>鞅</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accent1">
                    <a:lumMod val="75000"/>
                  </a:schemeClr>
                </a:solidFill>
                <a:latin typeface="楷体" panose="02010609060101010101" charset="-122"/>
                <a:ea typeface="楷体" panose="02010609060101010101" charset="-122"/>
                <a:cs typeface="楷体" panose="02010609060101010101" charset="-122"/>
              </a:rPr>
              <a:t>鞅</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403211-B18B-477D-A05F-14E4BC87236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accent1">
                    <a:lumMod val="75000"/>
                  </a:schemeClr>
                </a:solidFill>
                <a:latin typeface="楷体" panose="02010609060101010101" charset="-122"/>
                <a:ea typeface="楷体" panose="02010609060101010101" charset="-122"/>
                <a:cs typeface="楷体" panose="02010609060101010101" charset="-122"/>
              </a:rPr>
              <a:t>鞅</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名词鞅的原意是“公平赌博”，是</a:t>
            </a:r>
            <a:r>
              <a:rPr lang="en-US" altLang="zh-CN" dirty="0"/>
              <a:t>18</a:t>
            </a:r>
            <a:r>
              <a:rPr lang="zh-CN" altLang="en-US" dirty="0"/>
              <a:t>世纪法国投注策略的⼀种形式，是指个⽆偏向的赌博规则。若以</a:t>
            </a:r>
            <a:r>
              <a:rPr lang="en-US" altLang="zh-CN" dirty="0" err="1"/>
              <a:t>Xn</a:t>
            </a:r>
            <a:r>
              <a:rPr lang="zh-CN" altLang="en-US" dirty="0"/>
              <a:t>记某⼈参加赌博活动第</a:t>
            </a:r>
            <a:r>
              <a:rPr lang="en-US" altLang="zh-CN" dirty="0"/>
              <a:t>n</a:t>
            </a:r>
            <a:r>
              <a:rPr lang="zh-CN" altLang="en-US" dirty="0"/>
              <a:t>局结束后他拥有的赌博资⾦数，如果对任意</a:t>
            </a:r>
            <a:r>
              <a:rPr lang="en-US" altLang="zh-CN" dirty="0"/>
              <a:t>n</a:t>
            </a:r>
            <a:r>
              <a:rPr lang="zh-CN" altLang="en-US" dirty="0"/>
              <a:t>满⾜，第</a:t>
            </a:r>
            <a:r>
              <a:rPr lang="en-US" altLang="zh-CN" dirty="0"/>
              <a:t>n</a:t>
            </a:r>
            <a:r>
              <a:rPr lang="zh-CN" altLang="en-US" dirty="0"/>
              <a:t>局结束后，某⼈⼿中剩余赌博资⾦的期望等于第</a:t>
            </a:r>
            <a:r>
              <a:rPr lang="en-US" altLang="zh-CN" dirty="0"/>
              <a:t>n-1</a:t>
            </a:r>
            <a:r>
              <a:rPr lang="zh-CN" altLang="en-US" dirty="0"/>
              <a:t>局结束后他所拥有的赌博资⾦，即</a:t>
            </a:r>
            <a:r>
              <a:rPr lang="pt-BR" altLang="zh-CN" dirty="0"/>
              <a:t>E(X</a:t>
            </a:r>
            <a:r>
              <a:rPr lang="en-US" altLang="zh-CN" dirty="0"/>
              <a:t>n</a:t>
            </a:r>
            <a:r>
              <a:rPr lang="pt-BR" altLang="zh-CN" dirty="0"/>
              <a:t> ∣X </a:t>
            </a:r>
            <a:r>
              <a:rPr lang="en-US" altLang="zh-CN" dirty="0"/>
              <a:t>n-1</a:t>
            </a:r>
            <a:r>
              <a:rPr lang="pt-BR" altLang="zh-CN" dirty="0"/>
              <a:t>) =</a:t>
            </a:r>
            <a:r>
              <a:rPr lang="en-US" altLang="zh-CN" dirty="0"/>
              <a:t>Xn−1 </a:t>
            </a:r>
            <a:r>
              <a:rPr lang="zh-CN" altLang="en-US" dirty="0"/>
              <a:t>，这⼀系列的随机变量就称为构成⼀个鞅。下⾯，给出鞅的数学定义：</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在概率论中，鞅（</a:t>
            </a:r>
            <a:r>
              <a:rPr lang="en-US" altLang="zh-CN" dirty="0"/>
              <a:t>Martingale</a:t>
            </a:r>
            <a:r>
              <a:rPr lang="zh-CN" altLang="en-US" dirty="0"/>
              <a:t>）、上鞅（</a:t>
            </a:r>
            <a:r>
              <a:rPr lang="en-US" altLang="zh-CN" dirty="0" err="1"/>
              <a:t>Supermartingale</a:t>
            </a:r>
            <a:r>
              <a:rPr lang="zh-CN" altLang="en-US" dirty="0"/>
              <a:t>）和下鞅（</a:t>
            </a:r>
            <a:r>
              <a:rPr lang="en-US" altLang="zh-CN" dirty="0" err="1"/>
              <a:t>Submartingale</a:t>
            </a:r>
            <a:r>
              <a:rPr lang="zh-CN" altLang="en-US" dirty="0"/>
              <a:t>）是随机过程的特殊类型，它们都具有⼀定的性质。下⾯给出它们的数学定义</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下来，我们介绍与鞅相关的定理。由于鞅理论所涉及到的数学公式众多，为了更好的针对⾦融领域，我们使⽤了</a:t>
            </a:r>
            <a:r>
              <a:rPr lang="en-US" altLang="zh-CN" dirty="0"/>
              <a:t>GPT</a:t>
            </a:r>
            <a:r>
              <a:rPr lang="zh-CN" altLang="en-US" dirty="0"/>
              <a:t>进⾏理论筛选</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cs typeface="楷体" panose="02010609060101010101" charset="-122"/>
              </a:rPr>
              <a:t>第     页</a:t>
            </a:r>
            <a:endParaRPr lang="zh-CN" altLang="en-US" dirty="0">
              <a:cs typeface="楷体" panose="02010609060101010101" charset="-122"/>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cs typeface="楷体" panose="02010609060101010101" charset="-122"/>
              </a:rPr>
              <a:t>第     页</a:t>
            </a:r>
            <a:endParaRPr lang="zh-CN" altLang="en-US" dirty="0">
              <a:cs typeface="楷体" panose="02010609060101010101" charset="-122"/>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6D6594C-7969-4EEB-825A-BB7472F682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53408B-30C9-4AB5-BC3F-0EB0C3D2D09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cs typeface="楷体" panose="02010609060101010101" charset="-122"/>
              </a:rPr>
              <a:t>第     页</a:t>
            </a:r>
            <a:endParaRPr lang="zh-CN" altLang="en-US" dirty="0">
              <a:cs typeface="楷体" panose="02010609060101010101" charset="-122"/>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cs typeface="楷体" panose="02010609060101010101" charset="-122"/>
              </a:rPr>
              <a:t>第     页</a:t>
            </a:r>
            <a:endParaRPr lang="zh-CN" altLang="en-US" dirty="0">
              <a:cs typeface="楷体" panose="02010609060101010101" charset="-122"/>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image" Target="../media/image1.jpeg"/><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image" Target="../media/image1.jpeg"/><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3" Type="http://schemas.openxmlformats.org/officeDocument/2006/relationships/theme" Target="../theme/theme4.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楷体" panose="02010609060101010101" charset="-122"/>
                <a:ea typeface="楷体" panose="02010609060101010101" charset="-122"/>
                <a:cs typeface="楷体" panose="02010609060101010101" charset="-122"/>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ea typeface="楷体" panose="02010609060101010101" charset="-122"/>
                <a:cs typeface="楷体" panose="02010609060101010101" charset="-122"/>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ea typeface="楷体" panose="02010609060101010101" charset="-122"/>
                <a:cs typeface="楷体" panose="02010609060101010101" charset="-122"/>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D6594C-7969-4EEB-825A-BB7472F6829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3408B-30C9-4AB5-BC3F-0EB0C3D2D09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image" Target="../media/image86.png"/><Relationship Id="rId3" Type="http://schemas.openxmlformats.org/officeDocument/2006/relationships/tags" Target="../tags/tag68.xml"/><Relationship Id="rId2" Type="http://schemas.openxmlformats.org/officeDocument/2006/relationships/image" Target="../media/image85.png"/><Relationship Id="rId1" Type="http://schemas.openxmlformats.org/officeDocument/2006/relationships/image" Target="../media/image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0.wmf"/><Relationship Id="rId7" Type="http://schemas.openxmlformats.org/officeDocument/2006/relationships/oleObject" Target="../embeddings/oleObject1.bin"/><Relationship Id="rId6" Type="http://schemas.openxmlformats.org/officeDocument/2006/relationships/image" Target="../media/image89.png"/><Relationship Id="rId5" Type="http://schemas.openxmlformats.org/officeDocument/2006/relationships/tags" Target="../tags/tag70.xml"/><Relationship Id="rId4" Type="http://schemas.openxmlformats.org/officeDocument/2006/relationships/image" Target="../media/image88.png"/><Relationship Id="rId3" Type="http://schemas.openxmlformats.org/officeDocument/2006/relationships/tags" Target="../tags/tag69.xml"/><Relationship Id="rId2" Type="http://schemas.openxmlformats.org/officeDocument/2006/relationships/image" Target="../media/image87.png"/><Relationship Id="rId11" Type="http://schemas.openxmlformats.org/officeDocument/2006/relationships/notesSlide" Target="../notesSlides/notesSlide30.xml"/><Relationship Id="rId10" Type="http://schemas.openxmlformats.org/officeDocument/2006/relationships/vmlDrawing" Target="../drawings/vmlDrawing1.vml"/><Relationship Id="rId1"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108.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tags" Target="../tags/tag71.xml"/><Relationship Id="rId4" Type="http://schemas.openxmlformats.org/officeDocument/2006/relationships/image" Target="../media/image90.wmf"/><Relationship Id="rId3" Type="http://schemas.openxmlformats.org/officeDocument/2006/relationships/oleObject" Target="../embeddings/oleObject2.bin"/><Relationship Id="rId2" Type="http://schemas.openxmlformats.org/officeDocument/2006/relationships/image" Target="../media/image91.png"/><Relationship Id="rId1"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6.png"/><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4.jpeg"/></Relationships>
</file>

<file path=ppt/slides/_rels/slide4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slideLayout" Target="../slideLayouts/slideLayout7.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jpe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54.png"/><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55.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6.png"/><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59.png"/><Relationship Id="rId1" Type="http://schemas.openxmlformats.org/officeDocument/2006/relationships/image" Target="../media/image6.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60.png"/><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61.png"/><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png"/></Relationships>
</file>

<file path=ppt/slides/_rels/slide61.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8" Type="http://schemas.openxmlformats.org/officeDocument/2006/relationships/notesSlide" Target="../notesSlides/notesSlide14.xml"/><Relationship Id="rId17" Type="http://schemas.openxmlformats.org/officeDocument/2006/relationships/slideLayout" Target="../slideLayouts/slideLayout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image" Target="../media/image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9.jpe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0.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7.xml"/><Relationship Id="rId1" Type="http://schemas.openxmlformats.org/officeDocument/2006/relationships/image" Target="../media/image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4.jpeg"/></Relationships>
</file>

<file path=ppt/slides/_rels/slide86.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6" Type="http://schemas.openxmlformats.org/officeDocument/2006/relationships/slideLayout" Target="../slideLayouts/slideLayout7.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38.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74.png"/><Relationship Id="rId3" Type="http://schemas.openxmlformats.org/officeDocument/2006/relationships/tags" Target="../tags/tag53.xml"/><Relationship Id="rId2" Type="http://schemas.openxmlformats.org/officeDocument/2006/relationships/image" Target="../media/image73.png"/><Relationship Id="rId1" Type="http://schemas.openxmlformats.org/officeDocument/2006/relationships/image" Target="../media/image6.png"/></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76.png"/><Relationship Id="rId3" Type="http://schemas.openxmlformats.org/officeDocument/2006/relationships/tags" Target="../tags/tag54.xml"/><Relationship Id="rId2" Type="http://schemas.openxmlformats.org/officeDocument/2006/relationships/image" Target="../media/image75.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9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tags" Target="../tags/tag56.xml"/><Relationship Id="rId4" Type="http://schemas.openxmlformats.org/officeDocument/2006/relationships/image" Target="../media/image78.png"/><Relationship Id="rId3" Type="http://schemas.openxmlformats.org/officeDocument/2006/relationships/tags" Target="../tags/tag55.xml"/><Relationship Id="rId2" Type="http://schemas.openxmlformats.org/officeDocument/2006/relationships/image" Target="../media/image77.png"/><Relationship Id="rId1" Type="http://schemas.openxmlformats.org/officeDocument/2006/relationships/image" Target="../media/image6.png"/></Relationships>
</file>

<file path=ppt/slides/_rels/slide93.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image" Target="../media/image6.png"/><Relationship Id="rId15" Type="http://schemas.openxmlformats.org/officeDocument/2006/relationships/notesSlide" Target="../notesSlides/notesSlide23.xml"/><Relationship Id="rId14" Type="http://schemas.openxmlformats.org/officeDocument/2006/relationships/slideLayout" Target="../slideLayouts/slideLayout7.xml"/><Relationship Id="rId13" Type="http://schemas.openxmlformats.org/officeDocument/2006/relationships/tags" Target="../tags/tag66.xml"/><Relationship Id="rId12" Type="http://schemas.openxmlformats.org/officeDocument/2006/relationships/image" Target="../media/image81.png"/><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83.png"/><Relationship Id="rId3" Type="http://schemas.openxmlformats.org/officeDocument/2006/relationships/tags" Target="../tags/tag67.xml"/><Relationship Id="rId2" Type="http://schemas.openxmlformats.org/officeDocument/2006/relationships/image" Target="../media/image82.png"/><Relationship Id="rId1" Type="http://schemas.openxmlformats.org/officeDocument/2006/relationships/image" Target="../media/image6.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84.png"/><Relationship Id="rId1"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120"/>
            <a:ext cx="1219200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19" name="文本框 8"/>
          <p:cNvSpPr txBox="1">
            <a:spLocks noChangeArrowheads="1"/>
          </p:cNvSpPr>
          <p:nvPr/>
        </p:nvSpPr>
        <p:spPr bwMode="auto">
          <a:xfrm>
            <a:off x="1287780" y="2683810"/>
            <a:ext cx="967581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5400" b="1" dirty="0">
                <a:solidFill>
                  <a:schemeClr val="accent1">
                    <a:lumMod val="75000"/>
                  </a:schemeClr>
                </a:solidFill>
                <a:latin typeface="楷体" panose="02010609060101010101" charset="-122"/>
                <a:ea typeface="楷体" panose="02010609060101010101" charset="-122"/>
                <a:cs typeface="楷体" panose="02010609060101010101" charset="-122"/>
              </a:rPr>
              <a:t>算法理论与鞅论基础知识及其</a:t>
            </a:r>
            <a:r>
              <a:rPr lang="zh-CN" altLang="en-US" sz="5400" b="1" dirty="0">
                <a:solidFill>
                  <a:schemeClr val="accent1">
                    <a:lumMod val="75000"/>
                  </a:schemeClr>
                </a:solidFill>
                <a:latin typeface="楷体" panose="02010609060101010101" charset="-122"/>
                <a:ea typeface="楷体" panose="02010609060101010101" charset="-122"/>
              </a:rPr>
              <a:t>在金融工程领域的应用</a:t>
            </a:r>
            <a:endParaRPr lang="zh-CN" altLang="en-US" sz="5400" b="1" dirty="0">
              <a:solidFill>
                <a:schemeClr val="accent1">
                  <a:lumMod val="75000"/>
                </a:schemeClr>
              </a:solidFill>
              <a:latin typeface="楷体" panose="02010609060101010101" charset="-122"/>
              <a:ea typeface="楷体" panose="02010609060101010101" charset="-122"/>
            </a:endParaRPr>
          </a:p>
          <a:p>
            <a:pPr algn="ctr" eaLnBrk="1" hangingPunct="1"/>
            <a:endParaRPr lang="zh-CN" altLang="en-US" sz="3200" b="1"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0" name="矩形 9"/>
          <p:cNvSpPr>
            <a:spLocks noChangeArrowheads="1"/>
          </p:cNvSpPr>
          <p:nvPr/>
        </p:nvSpPr>
        <p:spPr bwMode="auto">
          <a:xfrm>
            <a:off x="2779960" y="3919452"/>
            <a:ext cx="651668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hangingPunct="1"/>
            <a:r>
              <a:rPr lang="en-US" altLang="zh-CN" sz="1600" dirty="0" err="1">
                <a:latin typeface="楷体" panose="02010609060101010101" charset="-122"/>
                <a:cs typeface="楷体" panose="02010609060101010101" charset="-122"/>
              </a:rPr>
              <a:t>  </a:t>
            </a:r>
            <a:endParaRPr lang="zh-CN" altLang="en-US" sz="1600" dirty="0">
              <a:cs typeface="楷体" panose="02010609060101010101" charset="-122"/>
            </a:endParaRPr>
          </a:p>
        </p:txBody>
      </p:sp>
      <p:sp>
        <p:nvSpPr>
          <p:cNvPr id="21" name="文本框 10"/>
          <p:cNvSpPr txBox="1">
            <a:spLocks noChangeArrowheads="1"/>
          </p:cNvSpPr>
          <p:nvPr/>
        </p:nvSpPr>
        <p:spPr bwMode="auto">
          <a:xfrm>
            <a:off x="4236650" y="4622325"/>
            <a:ext cx="3657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latin typeface="楷体" panose="02010609060101010101" charset="-122"/>
                <a:ea typeface="楷体" panose="02010609060101010101" charset="-122"/>
                <a:cs typeface="楷体" panose="02010609060101010101" charset="-122"/>
              </a:rPr>
              <a:t>  </a:t>
            </a:r>
            <a:endParaRPr lang="en-US" altLang="zh-CN"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1320" y="1724718"/>
            <a:ext cx="1055120" cy="1055120"/>
          </a:xfrm>
          <a:prstGeom prst="rect">
            <a:avLst/>
          </a:prstGeom>
        </p:spPr>
      </p:pic>
      <p:sp>
        <p:nvSpPr>
          <p:cNvPr id="6" name="灯片编号占位符 5"/>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3" name="矩形 9"/>
          <p:cNvSpPr>
            <a:spLocks noChangeArrowheads="1"/>
          </p:cNvSpPr>
          <p:nvPr/>
        </p:nvSpPr>
        <p:spPr bwMode="auto">
          <a:xfrm>
            <a:off x="1287780" y="4174190"/>
            <a:ext cx="9837420" cy="105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algn="l" eaLnBrk="1" hangingPunct="1"/>
            <a:endParaRPr lang="zh-CN" altLang="en-US" dirty="0" err="1">
              <a:latin typeface="Arial" panose="020B0604020202020204" pitchFamily="34" charset="0"/>
            </a:endParaRPr>
          </a:p>
          <a:p>
            <a:pPr algn="l" eaLnBrk="1" hangingPunct="1"/>
            <a:r>
              <a:rPr lang="zh-CN" altLang="en-US" b="1" dirty="0">
                <a:latin typeface="Arial" panose="020B0604020202020204" pitchFamily="34" charset="0"/>
              </a:rPr>
              <a:t>小组成员</a:t>
            </a:r>
            <a:r>
              <a:rPr lang="zh-CN" altLang="en-US" dirty="0">
                <a:latin typeface="Arial" panose="020B0604020202020204" pitchFamily="34" charset="0"/>
              </a:rPr>
              <a:t>：</a:t>
            </a:r>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分解论文</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使用</a:t>
            </a:r>
            <a:r>
              <a:rPr kumimoji="0" lang="en-US" altLang="zh-CN"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高效阅读</a:t>
            </a:r>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839470" y="1371363"/>
            <a:ext cx="10727969" cy="14800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分解过程</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②让</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解释其中的专业术语。</a:t>
            </a:r>
            <a:endPar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经过步骤①我们提取出了若干关键词，这些关键词对于理解论文有重要作用。</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3" name="图片 2"/>
          <p:cNvPicPr>
            <a:picLocks noChangeAspect="1"/>
          </p:cNvPicPr>
          <p:nvPr/>
        </p:nvPicPr>
        <p:blipFill>
          <a:blip r:embed="rId2"/>
          <a:srcRect l="28742" t="15722" r="30911" b="22460"/>
          <a:stretch>
            <a:fillRect/>
          </a:stretch>
        </p:blipFill>
        <p:spPr>
          <a:xfrm>
            <a:off x="3955952" y="2467833"/>
            <a:ext cx="4280096" cy="3694587"/>
          </a:xfrm>
          <a:prstGeom prst="rect">
            <a:avLst/>
          </a:prstGeom>
        </p:spPr>
      </p:pic>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摘</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 </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要</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1342390" y="1176020"/>
                <a:ext cx="9894570" cy="5030470"/>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这篇论文由</a:t>
                </a:r>
                <a:r>
                  <a:rPr kumimoji="0" lang="en-US" altLang="zh-CN" sz="1800" b="0" i="0" u="none" strike="noStrike" kern="1200" cap="none" spc="0" normalizeH="0" baseline="0" noProof="0" dirty="0" err="1">
                    <a:ln>
                      <a:noFill/>
                    </a:ln>
                    <a:solidFill>
                      <a:srgbClr val="000000"/>
                    </a:solidFill>
                    <a:effectLst/>
                    <a:uLnTx/>
                    <a:uFillTx/>
                    <a:latin typeface="楷体" panose="02010609060101010101" charset="-122"/>
                    <a:ea typeface="+mn-ea"/>
                    <a:cs typeface="楷体" panose="02010609060101010101" charset="-122"/>
                  </a:rPr>
                  <a:t>Oldřich</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 </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Vašíček</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于</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1977</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年发表。本文提出了一种被称为</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Vasicek</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模型的固定收益债券定价模型。是一种旨在解释和预测短期利率行为的固定收益债券定价模型。模型认为短期利率的演化遵循一个均值回归的随机过程，它不仅能够解释现有的利率期限结构，还能预测未来各种到期期限债券的利率。</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Vasicek</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模型通过一个随机微分方程（</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SDE</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）来描述利率的动态行为，其形式如下：</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endParaRPr>
              </a:p>
              <a:p>
                <a:pPr marL="285750" marR="0" lvl="0" indent="-285750" algn="l" defTabSz="914400" rtl="0" eaLnBrk="1" fontAlgn="auto" latinLnBrk="0" hangingPunct="1">
                  <a:lnSpc>
                    <a:spcPct val="110000"/>
                  </a:lnSpc>
                  <a:spcBef>
                    <a:spcPts val="0"/>
                  </a:spcBef>
                  <a:spcAft>
                    <a:spcPts val="120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600"/>
                  </a:spcAft>
                  <a:buClrTx/>
                  <a:buSzTx/>
                  <a:buFont typeface="Wingdings" panose="05000000000000000000" charset="0"/>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   其中，</a:t>
                </a:r>
                <a14:m>
                  <m:oMath xmlns:m="http://schemas.openxmlformats.org/officeDocument/2006/math">
                    <m:sSub>
                      <m:sSub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𝑟</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sub>
                    </m:sSub>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代表时间的短期利率，</a:t>
                </a:r>
                <a14:m>
                  <m:oMath xmlns:m="http://schemas.openxmlformats.org/officeDocument/2006/math">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𝑎</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是均值回归系数，</a:t>
                </a:r>
                <a14:m>
                  <m:oMath xmlns:m="http://schemas.openxmlformats.org/officeDocument/2006/math">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𝑏</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是均值利率，</a:t>
                </a:r>
                <a14:m>
                  <m:oMath xmlns:m="http://schemas.openxmlformats.org/officeDocument/2006/math">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𝜎</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是短期利率的波动率，</a:t>
                </a:r>
                <a14:m>
                  <m:oMath xmlns:m="http://schemas.openxmlformats.org/officeDocument/2006/math">
                    <m:sSub>
                      <m:sSub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𝑊</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sub>
                    </m:sSub>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是布朗运动。</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en-US" altLang="zh-CN"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Vasicek</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模型对短期利率进行建模，其成立的主要假设和前提包括：</a:t>
                </a:r>
                <a:endPar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利率的随机性</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：短期利率的变动是随机的，遵循上述的</a:t>
                </a:r>
                <a:r>
                  <a:rPr kumimoji="0" lang="en-US" altLang="zh-CN"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SDE</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均值回归</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：短期利率倾向于向长期均值</a:t>
                </a:r>
                <a:r>
                  <a:rPr kumimoji="0" lang="en-US" altLang="zh-CN"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𝑏</m:t>
                    </m:r>
                  </m:oMath>
                </a14:m>
                <a:r>
                  <a:rPr kumimoji="0" lang="en-US" altLang="zh-CN"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回归。</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波动率恒定</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：利率波动率</a:t>
                </a:r>
                <a:r>
                  <a:rPr kumimoji="0" lang="en-US" altLang="zh-CN"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𝜎</m:t>
                    </m:r>
                  </m:oMath>
                </a14:m>
                <a:r>
                  <a:rPr kumimoji="0" lang="en-US" altLang="zh-CN"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在模型中是一个常数。</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无套利</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：市场是有效的，不存在可以被利用的无风险套利机会。</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1342390" y="1176020"/>
                <a:ext cx="9894570" cy="5030470"/>
              </a:xfrm>
              <a:prstGeom prst="rect">
                <a:avLst/>
              </a:prstGeom>
              <a:blipFill rotWithShape="1">
                <a:blip r:embed="rId2"/>
                <a:stretch>
                  <a:fillRect b="-7473"/>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3" name="图片 2"/>
          <p:cNvPicPr>
            <a:picLocks noChangeAspect="1"/>
          </p:cNvPicPr>
          <p:nvPr>
            <p:custDataLst>
              <p:tags r:id="rId3"/>
            </p:custDataLst>
          </p:nvPr>
        </p:nvPicPr>
        <p:blipFill>
          <a:blip r:embed="rId4"/>
          <a:stretch>
            <a:fillRect/>
          </a:stretch>
        </p:blipFill>
        <p:spPr>
          <a:xfrm>
            <a:off x="5161280" y="2609850"/>
            <a:ext cx="2731770" cy="509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983310" y="2088782"/>
            <a:ext cx="13970" cy="270383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直角三角形 2"/>
          <p:cNvSpPr/>
          <p:nvPr/>
        </p:nvSpPr>
        <p:spPr>
          <a:xfrm rot="13500000">
            <a:off x="6533361" y="3963812"/>
            <a:ext cx="369812" cy="36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4" name="文本框 3"/>
          <p:cNvSpPr txBox="1"/>
          <p:nvPr/>
        </p:nvSpPr>
        <p:spPr>
          <a:xfrm>
            <a:off x="7053580" y="3950970"/>
            <a:ext cx="2169795" cy="359778"/>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sym typeface="+mn-ea"/>
              </a:rPr>
              <a:t>风险中性定价</a:t>
            </a:r>
            <a:endPar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sym typeface="+mn-ea"/>
            </a:endParaRPr>
          </a:p>
        </p:txBody>
      </p:sp>
      <p:sp>
        <p:nvSpPr>
          <p:cNvPr id="7" name="直角三角形 6"/>
          <p:cNvSpPr/>
          <p:nvPr/>
        </p:nvSpPr>
        <p:spPr>
          <a:xfrm rot="2719133">
            <a:off x="5141060" y="2501061"/>
            <a:ext cx="336192" cy="336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8" name="文本框 7"/>
          <p:cNvSpPr txBox="1"/>
          <p:nvPr/>
        </p:nvSpPr>
        <p:spPr>
          <a:xfrm>
            <a:off x="879475" y="1794510"/>
            <a:ext cx="2909570" cy="372794"/>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sym typeface="+mn-ea"/>
              </a:rPr>
              <a:t>无套利原则和动态对冲</a:t>
            </a:r>
            <a:endParaRPr kumimoji="0" lang="zh-CN" altLang="en-US" sz="1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5647117" y="2327656"/>
            <a:ext cx="681232" cy="6830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1</a:t>
            </a:r>
            <a:endParaRPr kumimoji="0" lang="en-US" altLang="zh-CN" sz="32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sp>
        <p:nvSpPr>
          <p:cNvPr id="17" name="文本框 16"/>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楷体" panose="02010609060101010101" charset="-122"/>
                <a:sym typeface="+mn-ea"/>
              </a:rPr>
              <a:t>与鞅论的关系</a:t>
            </a:r>
            <a:endParaRPr kumimoji="0" lang="zh-CN" altLang="en-US" sz="2400" b="0" i="0" u="none" strike="noStrike" kern="1200" cap="none" spc="0" normalizeH="0" baseline="0" noProof="0" dirty="0">
              <a:ln>
                <a:noFill/>
              </a:ln>
              <a:solidFill>
                <a:srgbClr val="F0F0F0">
                  <a:lumMod val="10000"/>
                </a:srgbClr>
              </a:solidFill>
              <a:effectLst/>
              <a:uLnTx/>
              <a:uFillTx/>
              <a:latin typeface="方正兰亭粗黑_GBK" panose="02000000000000000000" pitchFamily="2" charset="-122"/>
              <a:ea typeface="方正兰亭粗黑_GBK" panose="02000000000000000000" pitchFamily="2" charset="-122"/>
              <a:cs typeface="楷体" panose="02010609060101010101" charset="-122"/>
              <a:sym typeface="+mn-ea"/>
            </a:endParaRPr>
          </a:p>
        </p:txBody>
      </p:sp>
      <p:sp>
        <p:nvSpPr>
          <p:cNvPr id="18" name="任意多边形 17"/>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mn-ea"/>
              <a:cs typeface="+mn-cs"/>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1" name="文本框 20"/>
          <p:cNvSpPr txBox="1"/>
          <p:nvPr/>
        </p:nvSpPr>
        <p:spPr>
          <a:xfrm>
            <a:off x="5340350" y="1695450"/>
            <a:ext cx="1294765"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8B0012"/>
                </a:solidFill>
                <a:effectLst/>
                <a:uLnTx/>
                <a:uFillTx/>
                <a:latin typeface="楷体" panose="02010609060101010101" charset="-122"/>
                <a:ea typeface="楷体" panose="02010609060101010101" charset="-122"/>
                <a:cs typeface="楷体" panose="02010609060101010101" charset="-122"/>
                <a:sym typeface="+mn-ea"/>
              </a:rPr>
              <a:t>主要体现</a:t>
            </a:r>
            <a:endParaRPr kumimoji="0" lang="zh-CN" altLang="en-US" sz="2000" b="1" i="0" u="none" strike="noStrike" kern="1200" cap="none" spc="0" normalizeH="0" baseline="0" noProof="0">
              <a:ln>
                <a:noFill/>
              </a:ln>
              <a:solidFill>
                <a:srgbClr val="8B0012"/>
              </a:solidFill>
              <a:effectLst/>
              <a:uLnTx/>
              <a:uFillTx/>
              <a:latin typeface="楷体" panose="02010609060101010101" charset="-122"/>
              <a:ea typeface="楷体" panose="02010609060101010101" charset="-122"/>
              <a:cs typeface="楷体" panose="02010609060101010101" charset="-122"/>
              <a:sym typeface="+mn-ea"/>
            </a:endParaRPr>
          </a:p>
        </p:txBody>
      </p:sp>
      <p:sp>
        <p:nvSpPr>
          <p:cNvPr id="23" name="灯片编号占位符 22"/>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5" name="椭圆 4"/>
          <p:cNvSpPr/>
          <p:nvPr/>
        </p:nvSpPr>
        <p:spPr>
          <a:xfrm>
            <a:off x="5647117" y="3806969"/>
            <a:ext cx="681232" cy="68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2</a:t>
            </a:r>
            <a:endParaRPr kumimoji="0" lang="en-US" altLang="zh-CN" sz="32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sp>
        <p:nvSpPr>
          <p:cNvPr id="16" name="文本框 15"/>
          <p:cNvSpPr txBox="1"/>
          <p:nvPr/>
        </p:nvSpPr>
        <p:spPr>
          <a:xfrm>
            <a:off x="1007436" y="2410846"/>
            <a:ext cx="4064000"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模型中不存在无风险套利机会的假设与鞅论的核心原则相一致。在没有套利机会的市场中，通过动态对冲可以</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创建一个风险中性的投资组合，使得这个组合的增长按照无风险利率进行。</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p:txBody>
      </p:sp>
      <p:sp>
        <p:nvSpPr>
          <p:cNvPr id="22" name="文本框 21"/>
          <p:cNvSpPr txBox="1"/>
          <p:nvPr/>
        </p:nvSpPr>
        <p:spPr>
          <a:xfrm>
            <a:off x="7278370" y="4410075"/>
            <a:ext cx="4064000"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模型利用风险中性定价的方法对债券和利率衍生品进行定价，这一方法来源于鞅论的应用。在风险中性世界中，利率的预期变化可以使用风险中性测度来测量。</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与</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BS</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模型、</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CRR</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模型的区别</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1755" y="1176020"/>
            <a:ext cx="9894570" cy="5030470"/>
          </a:xfrm>
          <a:prstGeom prst="rect">
            <a:avLst/>
          </a:prstGeom>
          <a:noFill/>
        </p:spPr>
        <p:txBody>
          <a:bodyPr wrap="square" rtlCol="0">
            <a:noAutofit/>
          </a:bodyPr>
          <a:lstStyle/>
          <a:p>
            <a:pPr marL="0" marR="0" lvl="0" indent="0" algn="l" defTabSz="914400" rtl="0" eaLnBrk="1" fontAlgn="auto" latinLnBrk="0" hangingPunct="1">
              <a:lnSpc>
                <a:spcPct val="110000"/>
              </a:lnSpc>
              <a:spcBef>
                <a:spcPts val="600"/>
              </a:spcBef>
              <a:spcAft>
                <a:spcPts val="600"/>
              </a:spcAft>
              <a:buClrTx/>
              <a:buSzTx/>
              <a:buFont typeface="Wingdings" panose="05000000000000000000" charset="0"/>
              <a:buNone/>
              <a:defRPr/>
            </a:pPr>
            <a:r>
              <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1. 适用对象：</a:t>
            </a:r>
            <a:endPar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Vasicek模型主要用于固定收益证券和利率衍生品的定价，而BSM模型、CRR 模型主要用于股票市场上的期权定价。</a:t>
            </a:r>
            <a:endPar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600"/>
              </a:spcBef>
              <a:spcAft>
                <a:spcPts val="600"/>
              </a:spcAft>
              <a:buClrTx/>
              <a:buSzTx/>
              <a:buFont typeface="Wingdings" panose="05000000000000000000" charset="0"/>
              <a:buNone/>
              <a:defRPr/>
            </a:pPr>
            <a:r>
              <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2. 变量描述：</a:t>
            </a:r>
            <a:endPar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Vasicek模型描述的是短期利率的动态演化，而BSM模型、CRR 模型描述的是股票价格的动态演化。</a:t>
            </a:r>
            <a:endPar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600"/>
              </a:spcBef>
              <a:spcAft>
                <a:spcPts val="600"/>
              </a:spcAft>
              <a:buClrTx/>
              <a:buSzTx/>
              <a:buFont typeface="Wingdings" panose="05000000000000000000" charset="0"/>
              <a:buNone/>
              <a:defRPr/>
            </a:pPr>
            <a:r>
              <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3. 假设条件：</a:t>
            </a:r>
            <a:endPar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Vasicek模型基于短期利率的均值回归和随机波动的假设，而BSM模型基于股票价格的对数正态分布和无风险利率的恒定假设，CRR 模型除此以外还基于二项式模型。</a:t>
            </a:r>
            <a:endPar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600"/>
              </a:spcBef>
              <a:spcAft>
                <a:spcPts val="600"/>
              </a:spcAft>
              <a:buClrTx/>
              <a:buSzTx/>
              <a:buFont typeface="Wingdings" panose="05000000000000000000" charset="0"/>
              <a:buNone/>
              <a:defRPr/>
            </a:pPr>
            <a:r>
              <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4. 风险中性定价：</a:t>
            </a:r>
            <a:endPar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两个模型的风险中性定价方法有所不同，Vasicek模型侧重于固定收益市场的风险中性定价，而BSM模型侧重于股票市场上的期权的风险中性定价。</a:t>
            </a:r>
            <a:endPar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600"/>
              </a:spcBef>
              <a:spcAft>
                <a:spcPts val="600"/>
              </a:spcAft>
              <a:buClrTx/>
              <a:buSzTx/>
              <a:buFont typeface="Wingdings" panose="05000000000000000000" charset="0"/>
              <a:buNone/>
              <a:defRPr/>
            </a:pPr>
            <a:r>
              <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5. 应用领域：</a:t>
            </a:r>
            <a:endPar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由于两个模型适用的金融工具和市场环境不同，它们在实际应用中的重点也有所不同。</a:t>
            </a:r>
            <a:endParaRPr kumimoji="0" lang="zh-CN" altLang="en-US" sz="17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4463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05</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119755" y="3120390"/>
            <a:ext cx="9072245" cy="119443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3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《A closed-form solution for options with stochastic volatility with applications</a:t>
            </a:r>
            <a:r>
              <a:rPr kumimoji="0" lang="en-US" altLang="zh-CN" sz="23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 </a:t>
            </a:r>
            <a:r>
              <a:rPr kumimoji="0" lang="zh-CN" altLang="en-US" sz="23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to bond and currency options》</a:t>
            </a:r>
            <a:endParaRPr kumimoji="0" lang="zh-CN" altLang="en-US" sz="23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536509"/>
            <a:ext cx="243522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Heston 模型</a:t>
            </a:r>
            <a:endPar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摘</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 </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要</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1342390" y="1076325"/>
                <a:ext cx="10124440" cy="5387975"/>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这篇论文由</a:t>
                </a:r>
                <a:r>
                  <a:rPr kumimoji="0" lang="en-US" altLang="zh-CN" sz="1800" b="0" i="0" u="none" strike="noStrike" kern="1200" cap="none" spc="0" normalizeH="0" baseline="0" noProof="0" dirty="0" err="1">
                    <a:ln>
                      <a:noFill/>
                    </a:ln>
                    <a:solidFill>
                      <a:srgbClr val="000000"/>
                    </a:solidFill>
                    <a:effectLst/>
                    <a:uLnTx/>
                    <a:uFillTx/>
                    <a:latin typeface="楷体" panose="02010609060101010101" charset="-122"/>
                    <a:ea typeface="+mn-ea"/>
                    <a:cs typeface="楷体" panose="02010609060101010101" charset="-122"/>
                  </a:rPr>
                  <a:t>Steven</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 </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L. Heston</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于</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1993</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年发表，提出了一种用于定价期权的波动率模型。</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Heston</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模型描述了资产价格和波动率的动态演化</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，其</a:t>
                </a: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楷体" panose="02010609060101010101" charset="-122"/>
                  </a:rPr>
                  <a:t>主要特点是在</a:t>
                </a:r>
                <a:r>
                  <a:rPr kumimoji="0" lang="en-US" altLang="zh-CN" sz="1800" b="0" i="0" u="none" strike="noStrike" kern="1200" cap="none" spc="0" normalizeH="0" baseline="0" noProof="0" dirty="0" err="1">
                    <a:ln>
                      <a:noFill/>
                    </a:ln>
                    <a:solidFill>
                      <a:srgbClr val="000000"/>
                    </a:solidFill>
                    <a:effectLst/>
                    <a:uLnTx/>
                    <a:uFillTx/>
                    <a:latin typeface="楷体" panose="02010609060101010101" charset="-122"/>
                    <a:ea typeface="+mn-ea"/>
                    <a:cs typeface="楷体" panose="02010609060101010101" charset="-122"/>
                  </a:rPr>
                  <a:t>BS</a:t>
                </a: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楷体" panose="02010609060101010101" charset="-122"/>
                  </a:rPr>
                  <a:t>模型的基础上</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楷体" panose="02010609060101010101" charset="-122"/>
                    <a:sym typeface="+mn-ea"/>
                  </a:rPr>
                  <a:t>将波动率视为一个随机变量，并引入了随机波动率和资产价格之间的相关性</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sym typeface="+mn-ea"/>
                  </a:rPr>
                  <a:t>，</a:t>
                </a: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楷体" panose="02010609060101010101" charset="-122"/>
                  </a:rPr>
                  <a:t>以更好地解释市场中观察到的波动率微笑现象。该模型公式为</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endParaRPr>
              </a:p>
              <a:p>
                <a:pPr marL="285750" marR="0" lvl="0" indent="-285750" algn="l" defTabSz="914400" rtl="0" eaLnBrk="1" fontAlgn="auto" latinLnBrk="0" hangingPunct="1">
                  <a:lnSpc>
                    <a:spcPct val="110000"/>
                  </a:lnSpc>
                  <a:spcBef>
                    <a:spcPts val="0"/>
                  </a:spcBef>
                  <a:spcAft>
                    <a:spcPts val="120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600"/>
                  </a:spcAft>
                  <a:buClrTx/>
                  <a:buSzTx/>
                  <a:buFont typeface="Wingdings" panose="05000000000000000000" charset="0"/>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  </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 其中，</a:t>
                </a:r>
                <a14:m>
                  <m:oMath xmlns:m="http://schemas.openxmlformats.org/officeDocument/2006/math">
                    <m:sSub>
                      <m:sSubPr>
                        <m:ctrlP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𝑆</m:t>
                        </m:r>
                      </m:e>
                      <m:sub>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sub>
                    </m:sSub>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是资产价格</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𝑟</m:t>
                    </m:r>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是固定利率</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sSub>
                      <m:sSubPr>
                        <m:ctrlP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ctrlPr>
                      </m:sSub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𝑣</m:t>
                        </m:r>
                      </m:e>
                      <m:sub>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𝑡</m:t>
                        </m:r>
                      </m:sub>
                    </m:sSub>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是波动率</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sSubSup>
                      <m:sSubSupPr>
                        <m:ctrlP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ctrlPr>
                      </m:sSubSup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𝑊</m:t>
                        </m:r>
                      </m:e>
                      <m:sub>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𝑡</m:t>
                        </m:r>
                      </m:sub>
                      <m:sup>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𝑆</m:t>
                        </m:r>
                      </m:sup>
                    </m:sSubSup>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是资产价格的布朗运动</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10000"/>
                  </a:lnSpc>
                  <a:spcBef>
                    <a:spcPts val="0"/>
                  </a:spcBef>
                  <a:spcAft>
                    <a:spcPts val="600"/>
                  </a:spcAft>
                  <a:buClrTx/>
                  <a:buSzTx/>
                  <a:buFont typeface="Wingdings" panose="05000000000000000000" charset="0"/>
                  <a:buNone/>
                  <a:defRPr/>
                </a:pP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10000"/>
                  </a:lnSpc>
                  <a:spcBef>
                    <a:spcPts val="0"/>
                  </a:spcBef>
                  <a:spcAft>
                    <a:spcPts val="600"/>
                  </a:spcAft>
                  <a:buClrTx/>
                  <a:buSzTx/>
                  <a:buFont typeface="Wingdings" panose="05000000000000000000" charset="0"/>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  </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 </a:t>
                </a:r>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其中</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𝑑</m:t>
                    </m:r>
                    <m:sSub>
                      <m:sSubPr>
                        <m:ctrlP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ctrlPr>
                      </m:sSub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𝑣</m:t>
                        </m:r>
                      </m:e>
                      <m:sub>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𝑡</m:t>
                        </m:r>
                      </m:sub>
                    </m:sSub>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是波动率</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𝜅</m:t>
                    </m:r>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是回归速度</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𝜃</m:t>
                    </m:r>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是长期波动率</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𝜎</m:t>
                    </m:r>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是波动率的波动率</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sSubSup>
                      <m:sSubSupPr>
                        <m:ctrlP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ctrlPr>
                      </m:sSubSup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𝑊</m:t>
                        </m:r>
                      </m:e>
                      <m:sub>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𝑡</m:t>
                        </m:r>
                      </m:sub>
                      <m:sup>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𝑣</m:t>
                        </m:r>
                      </m:sup>
                    </m:sSubSup>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是波动率的布朗运动</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en-US" altLang="zh-CN"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Heston</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模型成立的主要假设包括：</a:t>
                </a:r>
                <a:endPar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随机性</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：模型假设资产价格和波动率都是随机的，并且它们之间存在一定的相关性。</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无套利机会</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：假设市场不存在无风险套利机会，即无法通过简单的交易策略实现无风险的利润。</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均值回归</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：模型假设波动率具有均值回归的特性，即在波动率偏离其长期均值时，会向其均值回归。</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参数稳定性</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：模型假设模型参数（如回归速度、长期波动率、波动率的波动率）在一定范围内是稳定的，这些参数通常需要通过历史数据或市场观察来估计。</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无漂移</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：原始</a:t>
                </a:r>
                <a:r>
                  <a:rPr kumimoji="0" lang="en-US" altLang="zh-CN"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Heston</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模型中，波动率均值回归速度项中不包含漂移项，即假设波动率的均值回归对称。</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1342390" y="1076325"/>
                <a:ext cx="10124440" cy="5387975"/>
              </a:xfrm>
              <a:prstGeom prst="rect">
                <a:avLst/>
              </a:prstGeom>
              <a:blipFill rotWithShape="1">
                <a:blip r:embed="rId2"/>
                <a:stretch>
                  <a:fillRect r="-564" b="-8415"/>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p:cNvPicPr>
            <a:picLocks noChangeAspect="1"/>
          </p:cNvPicPr>
          <p:nvPr>
            <p:custDataLst>
              <p:tags r:id="rId3"/>
            </p:custDataLst>
          </p:nvPr>
        </p:nvPicPr>
        <p:blipFill>
          <a:blip r:embed="rId4"/>
          <a:stretch>
            <a:fillRect/>
          </a:stretch>
        </p:blipFill>
        <p:spPr>
          <a:xfrm>
            <a:off x="4856480" y="2365375"/>
            <a:ext cx="2799080" cy="41275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759325" y="3273425"/>
            <a:ext cx="3269615" cy="380365"/>
          </a:xfrm>
          <a:prstGeom prst="rect">
            <a:avLst/>
          </a:prstGeom>
        </p:spPr>
      </p:pic>
      <p:graphicFrame>
        <p:nvGraphicFramePr>
          <p:cNvPr id="6" name="对象 5">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3" name="" r:id="rId7" imgW="114300" imgH="215900" progId="Equation.KSEE3">
                  <p:embed/>
                </p:oleObj>
              </mc:Choice>
              <mc:Fallback>
                <p:oleObj name="" r:id="rId7" imgW="114300" imgH="215900" progId="Equation.KSEE3">
                  <p:embed/>
                  <p:pic>
                    <p:nvPicPr>
                      <p:cNvPr id="0" name="对象 5">
                        <a:hlinkClick r:id="" action="ppaction://ole?verb=0"/>
                      </p:cNvPr>
                      <p:cNvPicPr/>
                      <p:nvPr/>
                    </p:nvPicPr>
                    <p:blipFill>
                      <a:blip r:embed="rId8"/>
                      <a:stretch>
                        <a:fillRect/>
                      </a:stretch>
                    </p:blipFill>
                    <p:spPr>
                      <a:xfrm>
                        <a:off x="6038850" y="3321050"/>
                        <a:ext cx="114300" cy="2159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与鞅论的关系</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283335"/>
            <a:ext cx="9894570" cy="1915795"/>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在Heston模型中，通常认为</a:t>
            </a:r>
            <a:r>
              <a:rPr kumimoji="0"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mn-ea"/>
                <a:cs typeface="+mn-cs"/>
              </a:rPr>
              <a:t>资产价格是一个鞅，而波动率则不是鞅</a:t>
            </a: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。这意味着它的预期未来价值在现有信息下等于其当前价值，反映了市场的</a:t>
            </a:r>
            <a:r>
              <a:rPr kumimoji="0" sz="1800" b="0" i="0" u="sng" strike="noStrike" kern="1200" cap="none" spc="0" normalizeH="0" baseline="0" noProof="0" dirty="0">
                <a:ln>
                  <a:noFill/>
                </a:ln>
                <a:solidFill>
                  <a:srgbClr val="000000"/>
                </a:solidFill>
                <a:effectLst/>
                <a:uLnTx/>
                <a:uFillTx/>
                <a:latin typeface="楷体" panose="02010609060101010101" charset="-122"/>
                <a:ea typeface="+mn-ea"/>
                <a:cs typeface="+mn-cs"/>
              </a:rPr>
              <a:t>无套利原则</a:t>
            </a: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和</a:t>
            </a:r>
            <a:r>
              <a:rPr kumimoji="0" sz="1800" b="0" i="0" u="sng" strike="noStrike" kern="1200" cap="none" spc="0" normalizeH="0" baseline="0" noProof="0" dirty="0">
                <a:ln>
                  <a:noFill/>
                </a:ln>
                <a:solidFill>
                  <a:srgbClr val="000000"/>
                </a:solidFill>
                <a:effectLst/>
                <a:uLnTx/>
                <a:uFillTx/>
                <a:latin typeface="楷体" panose="02010609060101010101" charset="-122"/>
                <a:ea typeface="+mn-ea"/>
                <a:cs typeface="+mn-cs"/>
              </a:rPr>
              <a:t>有效市场假设</a:t>
            </a: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。而波动率虽然是随机的，但由于其均值回归特性，它并不构成鞅。在Heston模型中，鞅论被用来确保金融资产在风险中性测度下的定价符合市场的无套利条件。</a:t>
            </a:r>
            <a:endPar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与</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BS</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模型的区别</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283335"/>
            <a:ext cx="9894570" cy="4685665"/>
          </a:xfrm>
          <a:prstGeom prst="rect">
            <a:avLst/>
          </a:prstGeom>
          <a:noFill/>
        </p:spPr>
        <p:txBody>
          <a:bodyPr wrap="square" rtlCol="0">
            <a:noAutofit/>
          </a:bodyPr>
          <a:lstStyle/>
          <a:p>
            <a:pPr marL="285750" marR="0" lvl="0" indent="-285750" algn="l" defTabSz="914400" rtl="0" eaLnBrk="1" fontAlgn="auto" latinLnBrk="0" hangingPunct="1">
              <a:lnSpc>
                <a:spcPct val="120000"/>
              </a:lnSpc>
              <a:spcBef>
                <a:spcPts val="0"/>
              </a:spcBef>
              <a:spcAft>
                <a:spcPts val="600"/>
              </a:spcAft>
              <a:buClrTx/>
              <a:buSzTx/>
              <a:buFont typeface="Wingdings" panose="05000000000000000000" charset="0"/>
              <a:buChar char="p"/>
              <a:defRPr/>
            </a:pPr>
            <a:r>
              <a:rPr kumimoji="0"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Heston模型和BSM模型最显著的区别在于波动率的处理。BSM</a:t>
            </a: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 模型假设波动率为常数，而Heston模型引入了随机波动率，使得波动率本身也成为一个随机过程。在特定的参数选择下，Heston模型的期权定价公式可以退化为Black-Scholes模型的期权定价公式。这种关于波动率的差别处理的影响具体表现在：</a:t>
            </a:r>
            <a:endPar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20000"/>
              </a:lnSpc>
              <a:spcBef>
                <a:spcPts val="0"/>
              </a:spcBef>
              <a:spcAft>
                <a:spcPts val="600"/>
              </a:spcAft>
              <a:buClrTx/>
              <a:buSzTx/>
              <a:buFont typeface="Wingdings" panose="05000000000000000000" charset="0"/>
              <a:buChar char="Ø"/>
              <a:defRPr/>
            </a:pPr>
            <a:r>
              <a:rPr kumimoji="0" sz="1700" b="0" i="0" u="sng" strike="noStrike" kern="1200" cap="none" spc="0" normalizeH="0" baseline="0" noProof="0" dirty="0" err="1">
                <a:ln>
                  <a:noFill/>
                </a:ln>
                <a:solidFill>
                  <a:srgbClr val="000000"/>
                </a:solidFill>
                <a:effectLst/>
                <a:uLnTx/>
                <a:uFillTx/>
                <a:latin typeface="楷体" panose="02010609060101010101" charset="-122"/>
                <a:ea typeface="+mn-ea"/>
                <a:cs typeface="+mn-cs"/>
              </a:rPr>
              <a:t>波动率的随机性</a:t>
            </a:r>
            <a:r>
              <a:rPr kumimoji="0" sz="17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：与BSM模型的恒定波动率假设不同，Heston模型认为波动率是随机的，并且遵循特定的随机过程</a:t>
            </a:r>
            <a:r>
              <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20000"/>
              </a:lnSpc>
              <a:spcBef>
                <a:spcPts val="0"/>
              </a:spcBef>
              <a:spcAft>
                <a:spcPts val="600"/>
              </a:spcAft>
              <a:buClrTx/>
              <a:buSzTx/>
              <a:buFont typeface="Wingdings" panose="05000000000000000000" charset="0"/>
              <a:buChar char="Ø"/>
              <a:defRPr/>
            </a:pPr>
            <a:r>
              <a:rPr kumimoji="0" sz="1700" b="0" i="0" u="sng" strike="noStrike" kern="1200" cap="none" spc="0" normalizeH="0" baseline="0" noProof="0" dirty="0" err="1">
                <a:ln>
                  <a:noFill/>
                </a:ln>
                <a:solidFill>
                  <a:srgbClr val="000000"/>
                </a:solidFill>
                <a:effectLst/>
                <a:uLnTx/>
                <a:uFillTx/>
                <a:latin typeface="楷体" panose="02010609060101010101" charset="-122"/>
                <a:ea typeface="+mn-ea"/>
                <a:cs typeface="+mn-cs"/>
              </a:rPr>
              <a:t>波动率微笑</a:t>
            </a:r>
            <a:r>
              <a:rPr kumimoji="0" sz="17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：Heston模型能够解释和捕捉市场中观察到的</a:t>
            </a:r>
            <a:r>
              <a:rPr kumimoji="0" sz="1700" b="1" i="0" u="none" strike="noStrike" kern="1200" cap="none" spc="0" normalizeH="0" baseline="0" noProof="0" dirty="0" err="1">
                <a:ln>
                  <a:noFill/>
                </a:ln>
                <a:solidFill>
                  <a:srgbClr val="000000"/>
                </a:solidFill>
                <a:effectLst/>
                <a:uLnTx/>
                <a:uFillTx/>
                <a:latin typeface="楷体" panose="02010609060101010101" charset="-122"/>
                <a:ea typeface="+mn-ea"/>
                <a:cs typeface="+mn-cs"/>
              </a:rPr>
              <a:t>波动率微笑现象</a:t>
            </a:r>
            <a:r>
              <a:rPr kumimoji="0" sz="17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，而BSM模型则无法做到这一点</a:t>
            </a:r>
            <a:r>
              <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20000"/>
              </a:lnSpc>
              <a:spcBef>
                <a:spcPts val="0"/>
              </a:spcBef>
              <a:spcAft>
                <a:spcPts val="600"/>
              </a:spcAft>
              <a:buClrTx/>
              <a:buSzTx/>
              <a:buFont typeface="Wingdings" panose="05000000000000000000" charset="0"/>
              <a:buChar char="Ø"/>
              <a:defRPr/>
            </a:pPr>
            <a:r>
              <a:rPr kumimoji="0" sz="1700" b="0" i="0" u="sng" strike="noStrike" kern="1200" cap="none" spc="0" normalizeH="0" baseline="0" noProof="0" dirty="0" err="1">
                <a:ln>
                  <a:noFill/>
                </a:ln>
                <a:solidFill>
                  <a:srgbClr val="000000"/>
                </a:solidFill>
                <a:effectLst/>
                <a:uLnTx/>
                <a:uFillTx/>
                <a:latin typeface="楷体" panose="02010609060101010101" charset="-122"/>
                <a:ea typeface="+mn-ea"/>
                <a:cs typeface="+mn-cs"/>
              </a:rPr>
              <a:t>均值回归特性</a:t>
            </a:r>
            <a:r>
              <a:rPr kumimoji="0" sz="17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：Heston模型中的波动率具备均值回归特性，这增加了模型对市场动态的适应性</a:t>
            </a:r>
            <a:r>
              <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285750" marR="0" lvl="0" indent="-285750" algn="l" defTabSz="914400" rtl="0" eaLnBrk="1" fontAlgn="auto" latinLnBrk="0" hangingPunct="1">
              <a:lnSpc>
                <a:spcPct val="120000"/>
              </a:lnSpc>
              <a:spcBef>
                <a:spcPts val="0"/>
              </a:spcBef>
              <a:spcAft>
                <a:spcPts val="600"/>
              </a:spcAft>
              <a:buClrTx/>
              <a:buSzTx/>
              <a:buFont typeface="Wingdings" panose="05000000000000000000" charset="0"/>
              <a:buChar char="p"/>
              <a:defRPr/>
            </a:pPr>
            <a:r>
              <a:rPr kumimoji="0"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总体而言，Heston模型的引入提高了期权定价模型的灵活性和适应市场的能力，特别是在处理波动率不稳定</a:t>
            </a:r>
            <a:endPar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4463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06</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119755" y="3120390"/>
            <a:ext cx="9072245" cy="119443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a:t>
            </a:r>
            <a:r>
              <a:rPr kumimoji="0"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Generalized Autoregressive Conditional Heteroskedasticity</a:t>
            </a:r>
            <a:r>
              <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a:t>
            </a:r>
            <a:endPar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536509"/>
            <a:ext cx="223012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GARCH 模型</a:t>
            </a:r>
            <a:endPar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摘</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 </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要</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1342390" y="1076325"/>
                <a:ext cx="10124440" cy="5387975"/>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这篇论文是由</a:t>
                </a:r>
                <a:r>
                  <a:rPr kumimoji="0" lang="en-US" altLang="zh-CN" sz="1800" b="0" i="0" u="none" strike="noStrike" kern="1200" cap="none" spc="0" normalizeH="0" baseline="0" noProof="0" dirty="0" err="1">
                    <a:ln>
                      <a:noFill/>
                    </a:ln>
                    <a:solidFill>
                      <a:srgbClr val="000000"/>
                    </a:solidFill>
                    <a:effectLst/>
                    <a:uLnTx/>
                    <a:uFillTx/>
                    <a:latin typeface="楷体" panose="02010609060101010101" charset="-122"/>
                    <a:ea typeface="+mn-ea"/>
                    <a:cs typeface="楷体" panose="02010609060101010101" charset="-122"/>
                  </a:rPr>
                  <a:t>Tim</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 </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Bollerslev</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于</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1986</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年发表的，提出了</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GARCH</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模型，用于描述时间序列数据中的异方差性，即数据波动的方差随时间发生变化。通常，在金融领域中，资产收益率的波动往往不是恒定的，而是呈现出时间上的变化，这种异方差性对于风险和波动性的建模非常重要。</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GARCH</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模型的核心思想是利用过去数据的信息来预测未来数据的波动性，它结合了自回归模型和条件异方差模型的特点。</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GARCH</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rPr>
                  <a:t>模型的参数可以反映出时间序列数据的波动性随时间变化的规律，因此在金融领域中被广泛用于风险管理、期权定价和量化交易等方面。模型公式为：</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楷体" panose="02010609060101010101" charset="-122"/>
                </a:endParaRPr>
              </a:p>
              <a:p>
                <a:pPr marL="285750" marR="0" lvl="0" indent="-285750" algn="l" defTabSz="914400" rtl="0" eaLnBrk="1" fontAlgn="auto" latinLnBrk="0" hangingPunct="1">
                  <a:lnSpc>
                    <a:spcPct val="110000"/>
                  </a:lnSpc>
                  <a:spcBef>
                    <a:spcPts val="600"/>
                  </a:spcBef>
                  <a:spcAft>
                    <a:spcPts val="120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600"/>
                  </a:spcAft>
                  <a:buClrTx/>
                  <a:buSzTx/>
                  <a:buFont typeface="Wingdings" panose="05000000000000000000" charset="0"/>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  </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 其中，</a:t>
                </a:r>
                <a14:m>
                  <m:oMath xmlns:m="http://schemas.openxmlformats.org/officeDocument/2006/math">
                    <m:sSubSup>
                      <m:sSubSupPr>
                        <m:ctrlP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Sup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𝜎</m:t>
                        </m:r>
                      </m:e>
                      <m:sub>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sub>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2</m:t>
                        </m:r>
                      </m:sup>
                    </m:sSubSup>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表示时间的条件方差</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𝜔</m:t>
                    </m:r>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是常数项</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𝛼</m:t>
                    </m:r>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是标准化残差与条件方差的关系参数</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sSub>
                      <m:sSubPr>
                        <m:ctrlP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ctrlPr>
                      </m:sSub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𝜀</m:t>
                        </m:r>
                      </m:e>
                      <m:sub>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𝑡</m:t>
                        </m:r>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m:t>
                        </m:r>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1</m:t>
                        </m:r>
                      </m:sub>
                    </m:sSub>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表示标准化残差</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 </a:t>
                </a:r>
                <a14:m>
                  <m:oMath xmlns:m="http://schemas.openxmlformats.org/officeDocument/2006/math">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𝛽</m:t>
                    </m:r>
                  </m:oMath>
                </a14:m>
                <a:r>
                  <a:rPr kumimoji="0" lang="zh-CN" altLang="en-US"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是过去条件方差与当前条件方差关系参数</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en-US" altLang="zh-CN"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GARCH </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模型成立的基本假设包括：</a:t>
                </a:r>
                <a:endPar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序列的平稳性</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：假设时间序列数据是平稳的，即长期的均值和方差是不随时间变化的。</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残差的独立同分布</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：假设残差序列是独立同分布的，具有相同的统计特性。</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高斯分布残差</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：模型常基于残差的正态分布假设，尽管在实际应用中，残差的分布可能并不严格服从正态分布。</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1342390" y="1076325"/>
                <a:ext cx="10124440" cy="5387975"/>
              </a:xfrm>
              <a:prstGeom prst="rect">
                <a:avLst/>
              </a:prstGeom>
              <a:blipFill rotWithShape="1">
                <a:blip r:embed="rId2"/>
                <a:stretch>
                  <a:fillRect b="-4585"/>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graphicFrame>
        <p:nvGraphicFramePr>
          <p:cNvPr id="6" name="对象 5">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 name="" r:id="rId3" imgW="114300" imgH="215900" progId="Equation.KSEE3">
                  <p:embed/>
                </p:oleObj>
              </mc:Choice>
              <mc:Fallback>
                <p:oleObj name="" r:id="rId3" imgW="114300" imgH="215900" progId="Equation.KSEE3">
                  <p:embed/>
                  <p:pic>
                    <p:nvPicPr>
                      <p:cNvPr id="0" name="对象 5">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3" name="图片 2"/>
          <p:cNvPicPr>
            <a:picLocks noChangeAspect="1"/>
          </p:cNvPicPr>
          <p:nvPr>
            <p:custDataLst>
              <p:tags r:id="rId5"/>
            </p:custDataLst>
          </p:nvPr>
        </p:nvPicPr>
        <p:blipFill>
          <a:blip r:embed="rId6"/>
          <a:srcRect l="526" t="13314"/>
          <a:stretch>
            <a:fillRect/>
          </a:stretch>
        </p:blipFill>
        <p:spPr>
          <a:xfrm>
            <a:off x="5134610" y="3164840"/>
            <a:ext cx="2520315" cy="372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与鞅论的关系</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283335"/>
            <a:ext cx="9894570" cy="5161915"/>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GARCH 模型的</a:t>
            </a:r>
            <a:r>
              <a:rPr kumimoji="0"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mn-ea"/>
                <a:cs typeface="+mn-cs"/>
              </a:rPr>
              <a:t>条件异方差性</a:t>
            </a: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与鞅论中的鞅的概念有所冲突，模型涉及的条件异方差性表示了时间序列数据的方差在时间上的变化。这种异方差性意味着未来的波动性与当前的信息是相关的，即波动性在时间上不是恒定的。这与鞅的定义相违背，因为它表明了过去的信息对未来的波动性具有影响。</a:t>
            </a:r>
            <a:endPar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尽管</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如此</a:t>
            </a: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r>
              <a:rPr kumimoji="0"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但在</a:t>
            </a: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 GARCH 模型的推导和应用过程中，仍然会运用到一些鞅论中有关条件期望值和信息的相关原理。此外，在金融时间序列数据分析中，鞅论中的概念也为我们提供了一种理解金融市场运作和信息传递的框架，为 GARCH </a:t>
            </a:r>
            <a:r>
              <a:rPr kumimoji="0"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模型的应用提供了一定的理论基础。这些支持表现在</a:t>
            </a: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10000"/>
              </a:lnSpc>
              <a:spcBef>
                <a:spcPts val="0"/>
              </a:spcBef>
              <a:spcAft>
                <a:spcPts val="600"/>
              </a:spcAft>
              <a:buClrTx/>
              <a:buSzTx/>
              <a:buFont typeface="Wingdings" panose="05000000000000000000" charset="0"/>
              <a:buChar char="Ø"/>
              <a:defRPr/>
            </a:pPr>
            <a:r>
              <a:rPr kumimoji="0" sz="1600" b="0" i="0" u="sng" strike="noStrike" kern="1200" cap="none" spc="0" normalizeH="0" baseline="0" noProof="0" dirty="0" err="1">
                <a:ln>
                  <a:noFill/>
                </a:ln>
                <a:solidFill>
                  <a:srgbClr val="000000"/>
                </a:solidFill>
                <a:effectLst/>
                <a:uLnTx/>
                <a:uFillTx/>
                <a:latin typeface="楷体" panose="02010609060101010101" charset="-122"/>
                <a:ea typeface="+mn-ea"/>
                <a:cs typeface="+mn-cs"/>
              </a:rPr>
              <a:t>条件期望值的一致性</a:t>
            </a:r>
            <a:r>
              <a:rPr kumimoji="0"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：鞅论强调了条件期望值的一致性，即未来的期望值应当仅依赖于当前已知的信息。在</a:t>
            </a:r>
            <a:r>
              <a:rPr kumimoji="0"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 GARCH </a:t>
            </a:r>
            <a:r>
              <a:rPr kumimoji="0"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模型中，虽然</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条件</a:t>
            </a:r>
            <a:r>
              <a:rPr kumimoji="0"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异方差性违反了鞅的条件，但模型仍然需要建立在条件期望值的一致性基础上</a:t>
            </a:r>
            <a:r>
              <a:rPr kumimoji="0"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6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10000"/>
              </a:lnSpc>
              <a:spcBef>
                <a:spcPts val="0"/>
              </a:spcBef>
              <a:spcAft>
                <a:spcPts val="600"/>
              </a:spcAft>
              <a:buClrTx/>
              <a:buSzTx/>
              <a:buFont typeface="Wingdings" panose="05000000000000000000" charset="0"/>
              <a:buChar char="Ø"/>
              <a:defRPr/>
            </a:pPr>
            <a:r>
              <a:rPr kumimoji="0" sz="1600" b="0" i="0" u="sng" strike="noStrike" kern="1200" cap="none" spc="0" normalizeH="0" baseline="0" noProof="0" dirty="0" err="1">
                <a:ln>
                  <a:noFill/>
                </a:ln>
                <a:solidFill>
                  <a:srgbClr val="000000"/>
                </a:solidFill>
                <a:effectLst/>
                <a:uLnTx/>
                <a:uFillTx/>
                <a:latin typeface="楷体" panose="02010609060101010101" charset="-122"/>
                <a:ea typeface="+mn-ea"/>
                <a:cs typeface="+mn-cs"/>
              </a:rPr>
              <a:t>信息传递与市场效率</a:t>
            </a:r>
            <a:r>
              <a:rPr kumimoji="0"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：鞅论的概念也为我们提供了理解信息在金融市场中的传递和市场效率的基本原理。这些概念对于</a:t>
            </a:r>
            <a:r>
              <a:rPr kumimoji="0"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 GARCH </a:t>
            </a:r>
            <a:r>
              <a:rPr kumimoji="0"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模型中描述波动性和风险传递的过程具有一定的指导意义</a:t>
            </a:r>
            <a:r>
              <a:rPr kumimoji="0"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6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10000"/>
              </a:lnSpc>
              <a:spcBef>
                <a:spcPts val="0"/>
              </a:spcBef>
              <a:spcAft>
                <a:spcPts val="600"/>
              </a:spcAft>
              <a:buClrTx/>
              <a:buSzTx/>
              <a:buFont typeface="Wingdings" panose="05000000000000000000" charset="0"/>
              <a:buChar char="Ø"/>
              <a:defRPr/>
            </a:pPr>
            <a:r>
              <a:rPr kumimoji="0" sz="1600" b="0" i="0" u="sng" strike="noStrike" kern="1200" cap="none" spc="0" normalizeH="0" baseline="0" noProof="0" dirty="0" err="1">
                <a:ln>
                  <a:noFill/>
                </a:ln>
                <a:solidFill>
                  <a:srgbClr val="000000"/>
                </a:solidFill>
                <a:effectLst/>
                <a:uLnTx/>
                <a:uFillTx/>
                <a:latin typeface="楷体" panose="02010609060101010101" charset="-122"/>
                <a:ea typeface="+mn-ea"/>
                <a:cs typeface="+mn-cs"/>
              </a:rPr>
              <a:t>条件方差的建模</a:t>
            </a:r>
            <a:r>
              <a:rPr kumimoji="0"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：虽然</a:t>
            </a:r>
            <a:r>
              <a:rPr kumimoji="0"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 GARCH 模型中的条件异方差性与鞅的条件期望值不一致，但建立在这些概念上的模型仍然需要考虑到条件方差的建模。鞅论中对条件期望值和信息传递的研究，为 GARCH </a:t>
            </a:r>
            <a:r>
              <a:rPr kumimoji="0" sz="16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模型提供了一些对条件方差建模的启示</a:t>
            </a:r>
            <a:r>
              <a:rPr kumimoji="0" sz="16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6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分解论文</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使用</a:t>
            </a:r>
            <a:r>
              <a:rPr kumimoji="0" lang="en-US" altLang="zh-CN"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高效阅读</a:t>
            </a:r>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876772" y="1105619"/>
            <a:ext cx="5428787" cy="14800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分解过程</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10" name="图片 9"/>
          <p:cNvPicPr>
            <a:picLocks noChangeAspect="1"/>
          </p:cNvPicPr>
          <p:nvPr/>
        </p:nvPicPr>
        <p:blipFill>
          <a:blip r:embed="rId2"/>
          <a:stretch>
            <a:fillRect/>
          </a:stretch>
        </p:blipFill>
        <p:spPr>
          <a:xfrm>
            <a:off x="876772" y="5509915"/>
            <a:ext cx="5144567" cy="1348085"/>
          </a:xfrm>
          <a:prstGeom prst="rect">
            <a:avLst/>
          </a:prstGeom>
        </p:spPr>
      </p:pic>
      <p:pic>
        <p:nvPicPr>
          <p:cNvPr id="11" name="图片 10"/>
          <p:cNvPicPr>
            <a:picLocks noChangeAspect="1"/>
          </p:cNvPicPr>
          <p:nvPr/>
        </p:nvPicPr>
        <p:blipFill rotWithShape="1">
          <a:blip r:embed="rId3"/>
          <a:srcRect t="3981" b="7277"/>
          <a:stretch>
            <a:fillRect/>
          </a:stretch>
        </p:blipFill>
        <p:spPr>
          <a:xfrm>
            <a:off x="821229" y="2370361"/>
            <a:ext cx="4723448" cy="3141497"/>
          </a:xfrm>
          <a:prstGeom prst="rect">
            <a:avLst/>
          </a:prstGeom>
        </p:spPr>
      </p:pic>
      <p:sp>
        <p:nvSpPr>
          <p:cNvPr id="7" name="文本框 6"/>
          <p:cNvSpPr txBox="1"/>
          <p:nvPr/>
        </p:nvSpPr>
        <p:spPr>
          <a:xfrm>
            <a:off x="6439347" y="1444714"/>
            <a:ext cx="5520993" cy="923330"/>
          </a:xfrm>
          <a:prstGeom prst="rect">
            <a:avLst/>
          </a:prstGeom>
          <a:solidFill>
            <a:schemeClr val="bg1"/>
          </a:solidFill>
          <a:ln>
            <a:solidFill>
              <a:schemeClr val="tx1"/>
            </a:solidFill>
            <a:prstDash val="lgDash"/>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当</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AI</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对关键词的解释不够清晰时，我们还可以让它定位到原文的表述。通过局部阅读原文，我们可以对这些关键词有一个更具体的理解。</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p:txBody>
      </p:sp>
      <p:pic>
        <p:nvPicPr>
          <p:cNvPr id="8" name="图片 7"/>
          <p:cNvPicPr>
            <a:picLocks noChangeAspect="1"/>
          </p:cNvPicPr>
          <p:nvPr/>
        </p:nvPicPr>
        <p:blipFill>
          <a:blip r:embed="rId4"/>
          <a:stretch>
            <a:fillRect/>
          </a:stretch>
        </p:blipFill>
        <p:spPr>
          <a:xfrm>
            <a:off x="6349014" y="2418943"/>
            <a:ext cx="5611326" cy="693764"/>
          </a:xfrm>
          <a:prstGeom prst="rect">
            <a:avLst/>
          </a:prstGeom>
        </p:spPr>
      </p:pic>
      <p:pic>
        <p:nvPicPr>
          <p:cNvPr id="12" name="图片 11"/>
          <p:cNvPicPr>
            <a:picLocks noChangeAspect="1"/>
          </p:cNvPicPr>
          <p:nvPr/>
        </p:nvPicPr>
        <p:blipFill>
          <a:blip r:embed="rId5"/>
          <a:stretch>
            <a:fillRect/>
          </a:stretch>
        </p:blipFill>
        <p:spPr>
          <a:xfrm>
            <a:off x="6647324" y="3139656"/>
            <a:ext cx="4431230" cy="2950435"/>
          </a:xfrm>
          <a:prstGeom prst="rect">
            <a:avLst/>
          </a:prstGeom>
        </p:spPr>
      </p:pic>
      <p:sp>
        <p:nvSpPr>
          <p:cNvPr id="2" name="文本框 1"/>
          <p:cNvSpPr txBox="1"/>
          <p:nvPr/>
        </p:nvSpPr>
        <p:spPr>
          <a:xfrm>
            <a:off x="760933" y="1448974"/>
            <a:ext cx="5520993" cy="923330"/>
          </a:xfrm>
          <a:prstGeom prst="rect">
            <a:avLst/>
          </a:prstGeom>
          <a:solidFill>
            <a:schemeClr val="bg1"/>
          </a:solidFill>
          <a:ln>
            <a:solidFill>
              <a:schemeClr val="tx1"/>
            </a:solidFill>
            <a:prstDash val="lgDash"/>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通过与</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AI</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的交互，我们首先对这些关键词有了大致的理解，建立了相关的知识背景。结合文章总结和关键词，我们有了对这篇文章的整体理解。</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与</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BS</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模型的区别</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283335"/>
            <a:ext cx="9894570" cy="1915795"/>
          </a:xfrm>
          <a:prstGeom prst="rect">
            <a:avLst/>
          </a:prstGeom>
          <a:noFill/>
        </p:spPr>
        <p:txBody>
          <a:bodyPr wrap="square" rtlCol="0">
            <a:noAutofit/>
          </a:bodyPr>
          <a:lstStyle/>
          <a:p>
            <a:pPr marL="285750" marR="0" lvl="0" indent="-285750" algn="l" defTabSz="914400" rtl="0" eaLnBrk="1" fontAlgn="auto" latinLnBrk="0" hangingPunct="1">
              <a:lnSpc>
                <a:spcPct val="120000"/>
              </a:lnSpc>
              <a:spcBef>
                <a:spcPts val="0"/>
              </a:spcBef>
              <a:spcAft>
                <a:spcPts val="600"/>
              </a:spcAft>
              <a:buClrTx/>
              <a:buSzTx/>
              <a:buFont typeface="Wingdings" panose="05000000000000000000" charset="0"/>
              <a:buChar char="p"/>
              <a:defRPr/>
            </a:pPr>
            <a:r>
              <a:rPr kumimoji="0"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与BSM模型相比，GARCH模型在处理波动性方面采用了不同的方法。BSM模型假设波动率是恒定的，而GARCH模型允许波动率随时间变化，并且这种变化是可以通过模型系数和历史数据来预测的。这一区别使得GARCH模型特别适用于那些波动性随时间大幅变化的金融资产，如在高波动性时期的</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分解论文</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使用</a:t>
            </a:r>
            <a:r>
              <a:rPr kumimoji="0" lang="en-US" altLang="zh-CN"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高效阅读</a:t>
            </a:r>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953669" y="1176208"/>
            <a:ext cx="11107436" cy="14800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3.</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精读论文</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利用</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GPT </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学术优化</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(chatwithpaper.org)</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智能翻译文献，它对专业术语的翻译效果要显著好于其他翻译软件。</a:t>
            </a:r>
            <a:endPar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在精读中依旧借助</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来扫盲</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p:cNvPicPr>
            <a:picLocks noChangeAspect="1"/>
          </p:cNvPicPr>
          <p:nvPr/>
        </p:nvPicPr>
        <p:blipFill>
          <a:blip r:embed="rId2"/>
          <a:stretch>
            <a:fillRect/>
          </a:stretch>
        </p:blipFill>
        <p:spPr>
          <a:xfrm>
            <a:off x="305623" y="2373084"/>
            <a:ext cx="5790377" cy="1899201"/>
          </a:xfrm>
          <a:prstGeom prst="rect">
            <a:avLst/>
          </a:prstGeom>
        </p:spPr>
      </p:pic>
      <p:pic>
        <p:nvPicPr>
          <p:cNvPr id="3" name="图片 2"/>
          <p:cNvPicPr>
            <a:picLocks noChangeAspect="1"/>
          </p:cNvPicPr>
          <p:nvPr/>
        </p:nvPicPr>
        <p:blipFill>
          <a:blip r:embed="rId3"/>
          <a:stretch>
            <a:fillRect/>
          </a:stretch>
        </p:blipFill>
        <p:spPr>
          <a:xfrm>
            <a:off x="163900" y="4316743"/>
            <a:ext cx="6519104" cy="1760921"/>
          </a:xfrm>
          <a:prstGeom prst="rect">
            <a:avLst/>
          </a:prstGeom>
        </p:spPr>
      </p:pic>
      <p:pic>
        <p:nvPicPr>
          <p:cNvPr id="5" name="图片 4"/>
          <p:cNvPicPr>
            <a:picLocks noChangeAspect="1"/>
          </p:cNvPicPr>
          <p:nvPr/>
        </p:nvPicPr>
        <p:blipFill>
          <a:blip r:embed="rId4"/>
          <a:stretch>
            <a:fillRect/>
          </a:stretch>
        </p:blipFill>
        <p:spPr>
          <a:xfrm>
            <a:off x="7079863" y="2007617"/>
            <a:ext cx="4806514" cy="4691617"/>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03</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72789" y="3428102"/>
            <a:ext cx="515811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32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2252540"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Part Three</a:t>
            </a:r>
            <a:endParaRPr kumimoji="0" lang="zh-CN" altLang="en-US"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00" name="文本框 99"/>
          <p:cNvSpPr txBox="1"/>
          <p:nvPr/>
        </p:nvSpPr>
        <p:spPr>
          <a:xfrm>
            <a:off x="3556000" y="2690813"/>
            <a:ext cx="5080000" cy="36830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B0012"/>
              </a:solidFill>
              <a:effectLst/>
              <a:uLnTx/>
              <a:uFillTx/>
              <a:latin typeface="楷体" panose="02010609060101010101" charset="-122"/>
              <a:ea typeface="等线" panose="02010600030101010101" charset="-122"/>
              <a:cs typeface="楷体" panose="02010609060101010101" charset="-122"/>
            </a:endParaRPr>
          </a:p>
        </p:txBody>
      </p: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63492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在对论文有了整体了解的基础上，精度论文的难度显著减小。通过精度论文，我们厘清了多种算法在金融领域的应用。汇总如下。</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6" name="图片 5"/>
          <p:cNvPicPr>
            <a:picLocks noChangeAspect="1"/>
          </p:cNvPicPr>
          <p:nvPr/>
        </p:nvPicPr>
        <p:blipFill>
          <a:blip r:embed="rId2"/>
          <a:stretch>
            <a:fillRect/>
          </a:stretch>
        </p:blipFill>
        <p:spPr>
          <a:xfrm>
            <a:off x="235999" y="1918019"/>
            <a:ext cx="5656830" cy="4438331"/>
          </a:xfrm>
          <a:prstGeom prst="rect">
            <a:avLst/>
          </a:prstGeom>
        </p:spPr>
      </p:pic>
      <p:sp>
        <p:nvSpPr>
          <p:cNvPr id="2" name="矩形: 圆角 1"/>
          <p:cNvSpPr/>
          <p:nvPr/>
        </p:nvSpPr>
        <p:spPr>
          <a:xfrm>
            <a:off x="6831078" y="1780780"/>
            <a:ext cx="1852617" cy="393334"/>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金融波动率</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3" name="矩形: 圆角 2"/>
          <p:cNvSpPr/>
          <p:nvPr/>
        </p:nvSpPr>
        <p:spPr>
          <a:xfrm>
            <a:off x="6831075" y="2372067"/>
            <a:ext cx="1852617" cy="393334"/>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金融市场制度</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5" name="矩形: 圆角 4"/>
          <p:cNvSpPr/>
          <p:nvPr/>
        </p:nvSpPr>
        <p:spPr>
          <a:xfrm>
            <a:off x="6831078" y="3145892"/>
            <a:ext cx="1852617" cy="393334"/>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金融市场预测</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8" name="矩形: 圆角 7"/>
          <p:cNvSpPr/>
          <p:nvPr/>
        </p:nvSpPr>
        <p:spPr>
          <a:xfrm>
            <a:off x="6831076" y="4016394"/>
            <a:ext cx="1852617" cy="393334"/>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投资组合优化</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9" name="矩形: 圆角 8"/>
          <p:cNvSpPr/>
          <p:nvPr/>
        </p:nvSpPr>
        <p:spPr>
          <a:xfrm>
            <a:off x="6831077" y="4754854"/>
            <a:ext cx="1852617" cy="393334"/>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有效市场假说</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0" name="矩形: 圆角 9"/>
          <p:cNvSpPr/>
          <p:nvPr/>
        </p:nvSpPr>
        <p:spPr>
          <a:xfrm>
            <a:off x="6831076" y="5386709"/>
            <a:ext cx="1852617" cy="393334"/>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动量交易和反转交易</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1" name="矩形: 圆角 10"/>
          <p:cNvSpPr/>
          <p:nvPr/>
        </p:nvSpPr>
        <p:spPr>
          <a:xfrm>
            <a:off x="6831077" y="6040376"/>
            <a:ext cx="1852616" cy="393334"/>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交易策略</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2" name="矩形: 圆角 11"/>
          <p:cNvSpPr/>
          <p:nvPr/>
        </p:nvSpPr>
        <p:spPr>
          <a:xfrm>
            <a:off x="8962236" y="6040376"/>
            <a:ext cx="167604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智能动态反弹代理</a:t>
            </a:r>
            <a:endPar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4" name="矩形: 圆角 13"/>
          <p:cNvSpPr/>
          <p:nvPr/>
        </p:nvSpPr>
        <p:spPr>
          <a:xfrm>
            <a:off x="8962236" y="5416129"/>
            <a:ext cx="167604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机器学习</a:t>
            </a:r>
            <a:endPar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grpSp>
        <p:nvGrpSpPr>
          <p:cNvPr id="31" name="组合 30"/>
          <p:cNvGrpSpPr/>
          <p:nvPr/>
        </p:nvGrpSpPr>
        <p:grpSpPr>
          <a:xfrm>
            <a:off x="8962229" y="3682069"/>
            <a:ext cx="1676047" cy="1065456"/>
            <a:chOff x="9098638" y="4369730"/>
            <a:chExt cx="1852617" cy="1065456"/>
          </a:xfrm>
        </p:grpSpPr>
        <p:sp>
          <p:nvSpPr>
            <p:cNvPr id="15" name="矩形: 圆角 14"/>
            <p:cNvSpPr/>
            <p:nvPr/>
          </p:nvSpPr>
          <p:spPr>
            <a:xfrm>
              <a:off x="9098638" y="5125211"/>
              <a:ext cx="185261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灰狼优化算法</a:t>
              </a:r>
              <a:endPar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6" name="矩形: 圆角 15"/>
            <p:cNvSpPr/>
            <p:nvPr/>
          </p:nvSpPr>
          <p:spPr>
            <a:xfrm>
              <a:off x="9098638" y="4747412"/>
              <a:ext cx="185261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多约束</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7" name="矩形: 圆角 16"/>
            <p:cNvSpPr/>
            <p:nvPr/>
          </p:nvSpPr>
          <p:spPr>
            <a:xfrm>
              <a:off x="9098638" y="4369730"/>
              <a:ext cx="185261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二阶随机占优</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grpSp>
      <p:grpSp>
        <p:nvGrpSpPr>
          <p:cNvPr id="30" name="组合 29"/>
          <p:cNvGrpSpPr/>
          <p:nvPr/>
        </p:nvGrpSpPr>
        <p:grpSpPr>
          <a:xfrm>
            <a:off x="8962229" y="2951447"/>
            <a:ext cx="1676047" cy="687657"/>
            <a:chOff x="9098638" y="3487770"/>
            <a:chExt cx="1852617" cy="687657"/>
          </a:xfrm>
        </p:grpSpPr>
        <p:sp>
          <p:nvSpPr>
            <p:cNvPr id="18" name="矩形: 圆角 17"/>
            <p:cNvSpPr/>
            <p:nvPr/>
          </p:nvSpPr>
          <p:spPr>
            <a:xfrm>
              <a:off x="9098638" y="3865452"/>
              <a:ext cx="185261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机器学习</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9" name="矩形: 圆角 18"/>
            <p:cNvSpPr/>
            <p:nvPr/>
          </p:nvSpPr>
          <p:spPr>
            <a:xfrm>
              <a:off x="9098638" y="3487770"/>
              <a:ext cx="185261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地缘政治不确定性</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grpSp>
      <p:sp>
        <p:nvSpPr>
          <p:cNvPr id="26" name="矩形: 圆角 25"/>
          <p:cNvSpPr/>
          <p:nvPr/>
        </p:nvSpPr>
        <p:spPr>
          <a:xfrm>
            <a:off x="8962236" y="1789636"/>
            <a:ext cx="167604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算法视角</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grpSp>
        <p:nvGrpSpPr>
          <p:cNvPr id="32" name="组合 31"/>
          <p:cNvGrpSpPr/>
          <p:nvPr/>
        </p:nvGrpSpPr>
        <p:grpSpPr>
          <a:xfrm>
            <a:off x="8962230" y="2198334"/>
            <a:ext cx="1676047" cy="687657"/>
            <a:chOff x="9098638" y="3487770"/>
            <a:chExt cx="1852617" cy="687657"/>
          </a:xfrm>
        </p:grpSpPr>
        <p:sp>
          <p:nvSpPr>
            <p:cNvPr id="33" name="矩形: 圆角 32"/>
            <p:cNvSpPr/>
            <p:nvPr/>
          </p:nvSpPr>
          <p:spPr>
            <a:xfrm>
              <a:off x="9098638" y="3865452"/>
              <a:ext cx="185261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机器学习</a:t>
              </a:r>
              <a:endPar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34" name="矩形: 圆角 33"/>
            <p:cNvSpPr/>
            <p:nvPr/>
          </p:nvSpPr>
          <p:spPr>
            <a:xfrm>
              <a:off x="9098638" y="3487770"/>
              <a:ext cx="185261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方向变化</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grpSp>
      <p:sp>
        <p:nvSpPr>
          <p:cNvPr id="35" name="矩形: 圆角 34"/>
          <p:cNvSpPr/>
          <p:nvPr/>
        </p:nvSpPr>
        <p:spPr>
          <a:xfrm>
            <a:off x="8962236" y="4826726"/>
            <a:ext cx="167604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深度学习算法</a:t>
            </a:r>
            <a:endParaRPr kumimoji="0" lang="zh-CN" altLang="en-US" sz="1400" b="1"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36" name="矩形: 圆角 35"/>
          <p:cNvSpPr/>
          <p:nvPr/>
        </p:nvSpPr>
        <p:spPr>
          <a:xfrm>
            <a:off x="10814854" y="4826725"/>
            <a:ext cx="1297737" cy="30997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市场走势预测</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37" name="矩形: 圆角 36"/>
          <p:cNvSpPr/>
          <p:nvPr/>
        </p:nvSpPr>
        <p:spPr>
          <a:xfrm>
            <a:off x="6045527" y="3235791"/>
            <a:ext cx="441059" cy="1379924"/>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研究主题</a:t>
            </a:r>
            <a:endParaRPr kumimoji="0" lang="zh-CN" altLang="en-US"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cxnSp>
        <p:nvCxnSpPr>
          <p:cNvPr id="39" name="连接符: 肘形 38"/>
          <p:cNvCxnSpPr>
            <a:stCxn id="37" idx="3"/>
            <a:endCxn id="2" idx="1"/>
          </p:cNvCxnSpPr>
          <p:nvPr/>
        </p:nvCxnSpPr>
        <p:spPr>
          <a:xfrm flipV="1">
            <a:off x="6486586" y="1977447"/>
            <a:ext cx="344492" cy="1948306"/>
          </a:xfrm>
          <a:prstGeom prst="bentConnector3">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连接符: 肘形 39"/>
          <p:cNvCxnSpPr>
            <a:stCxn id="37" idx="3"/>
            <a:endCxn id="3" idx="1"/>
          </p:cNvCxnSpPr>
          <p:nvPr/>
        </p:nvCxnSpPr>
        <p:spPr>
          <a:xfrm flipV="1">
            <a:off x="6486586" y="2568734"/>
            <a:ext cx="344489" cy="1357019"/>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连接符: 肘形 42"/>
          <p:cNvCxnSpPr>
            <a:stCxn id="37" idx="3"/>
            <a:endCxn id="5" idx="1"/>
          </p:cNvCxnSpPr>
          <p:nvPr/>
        </p:nvCxnSpPr>
        <p:spPr>
          <a:xfrm flipV="1">
            <a:off x="6486586" y="3342559"/>
            <a:ext cx="344492" cy="583194"/>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7" idx="3"/>
            <a:endCxn id="8" idx="1"/>
          </p:cNvCxnSpPr>
          <p:nvPr/>
        </p:nvCxnSpPr>
        <p:spPr>
          <a:xfrm>
            <a:off x="6486586" y="3925753"/>
            <a:ext cx="344490" cy="287308"/>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连接符: 肘形 48"/>
          <p:cNvCxnSpPr>
            <a:stCxn id="37" idx="3"/>
            <a:endCxn id="9" idx="1"/>
          </p:cNvCxnSpPr>
          <p:nvPr/>
        </p:nvCxnSpPr>
        <p:spPr>
          <a:xfrm>
            <a:off x="6486586" y="3925753"/>
            <a:ext cx="344491" cy="1025768"/>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37" idx="3"/>
            <a:endCxn id="10" idx="1"/>
          </p:cNvCxnSpPr>
          <p:nvPr/>
        </p:nvCxnSpPr>
        <p:spPr>
          <a:xfrm>
            <a:off x="6486586" y="3925753"/>
            <a:ext cx="344490" cy="1657623"/>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连接符: 肘形 54"/>
          <p:cNvCxnSpPr>
            <a:stCxn id="37" idx="3"/>
            <a:endCxn id="11" idx="1"/>
          </p:cNvCxnSpPr>
          <p:nvPr/>
        </p:nvCxnSpPr>
        <p:spPr>
          <a:xfrm>
            <a:off x="6486586" y="3925753"/>
            <a:ext cx="344491" cy="2311290"/>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连接符: 肘形 57"/>
          <p:cNvCxnSpPr>
            <a:stCxn id="3" idx="3"/>
            <a:endCxn id="34" idx="1"/>
          </p:cNvCxnSpPr>
          <p:nvPr/>
        </p:nvCxnSpPr>
        <p:spPr>
          <a:xfrm flipV="1">
            <a:off x="8683692" y="2353322"/>
            <a:ext cx="278538" cy="215412"/>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连接符: 肘形 60"/>
          <p:cNvCxnSpPr>
            <a:stCxn id="3" idx="3"/>
            <a:endCxn id="33" idx="1"/>
          </p:cNvCxnSpPr>
          <p:nvPr/>
        </p:nvCxnSpPr>
        <p:spPr>
          <a:xfrm>
            <a:off x="8683692" y="2568734"/>
            <a:ext cx="278538" cy="162270"/>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连接符: 肘形 63"/>
          <p:cNvCxnSpPr>
            <a:stCxn id="5" idx="3"/>
            <a:endCxn id="19" idx="1"/>
          </p:cNvCxnSpPr>
          <p:nvPr/>
        </p:nvCxnSpPr>
        <p:spPr>
          <a:xfrm flipV="1">
            <a:off x="8683695" y="3106435"/>
            <a:ext cx="278534" cy="236124"/>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连接符: 肘形 66"/>
          <p:cNvCxnSpPr>
            <a:stCxn id="5" idx="3"/>
            <a:endCxn id="18" idx="1"/>
          </p:cNvCxnSpPr>
          <p:nvPr/>
        </p:nvCxnSpPr>
        <p:spPr>
          <a:xfrm>
            <a:off x="8683695" y="3342559"/>
            <a:ext cx="278534" cy="141558"/>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连接符: 肘形 69"/>
          <p:cNvCxnSpPr>
            <a:stCxn id="8" idx="3"/>
            <a:endCxn id="17" idx="1"/>
          </p:cNvCxnSpPr>
          <p:nvPr/>
        </p:nvCxnSpPr>
        <p:spPr>
          <a:xfrm flipV="1">
            <a:off x="8683693" y="3837057"/>
            <a:ext cx="278536" cy="376004"/>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连接符: 肘形 72"/>
          <p:cNvCxnSpPr>
            <a:stCxn id="8" idx="3"/>
            <a:endCxn id="16" idx="1"/>
          </p:cNvCxnSpPr>
          <p:nvPr/>
        </p:nvCxnSpPr>
        <p:spPr>
          <a:xfrm>
            <a:off x="8683693" y="4213061"/>
            <a:ext cx="278536" cy="1678"/>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连接符: 肘形 75"/>
          <p:cNvCxnSpPr>
            <a:stCxn id="8" idx="3"/>
            <a:endCxn id="15" idx="1"/>
          </p:cNvCxnSpPr>
          <p:nvPr/>
        </p:nvCxnSpPr>
        <p:spPr>
          <a:xfrm>
            <a:off x="8683693" y="4213061"/>
            <a:ext cx="278536" cy="379477"/>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8683692" y="1974306"/>
            <a:ext cx="278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8683692" y="4998932"/>
            <a:ext cx="278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8683692" y="5583376"/>
            <a:ext cx="278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683692" y="6232019"/>
            <a:ext cx="278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35" idx="3"/>
            <a:endCxn id="36" idx="1"/>
          </p:cNvCxnSpPr>
          <p:nvPr/>
        </p:nvCxnSpPr>
        <p:spPr>
          <a:xfrm flipV="1">
            <a:off x="10638283" y="4981713"/>
            <a:ext cx="176571" cy="1"/>
          </a:xfrm>
          <a:prstGeom prst="line">
            <a:avLst/>
          </a:prstGeom>
          <a:ln w="9525">
            <a:prstDash val="dash"/>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4800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1.An Algorithmic Look at Financial Volatility </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对金融波动率的一种算法研究</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8" name="文本框 7"/>
          <p:cNvSpPr txBox="1"/>
          <p:nvPr/>
        </p:nvSpPr>
        <p:spPr>
          <a:xfrm>
            <a:off x="760934" y="1475771"/>
            <a:ext cx="1070140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我们以这篇文章为例具体演示上述使用</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AI</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分解论文的方法，之后的文章介绍中不再赘述。</a:t>
            </a:r>
            <a:endPar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
        <p:nvSpPr>
          <p:cNvPr id="2" name="Shape 333"/>
          <p:cNvSpPr/>
          <p:nvPr/>
        </p:nvSpPr>
        <p:spPr>
          <a:xfrm>
            <a:off x="1552596" y="2554972"/>
            <a:ext cx="2316294"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9A0001"/>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 name="Shape 335"/>
          <p:cNvSpPr/>
          <p:nvPr/>
        </p:nvSpPr>
        <p:spPr>
          <a:xfrm>
            <a:off x="2403386" y="2869789"/>
            <a:ext cx="1077218" cy="252000"/>
          </a:xfrm>
          <a:prstGeom prst="rect">
            <a:avLst/>
          </a:prstGeom>
          <a:noFill/>
          <a:ln w="12700" cap="flat">
            <a:noFill/>
            <a:miter lim="400000"/>
          </a:ln>
          <a:effectLst/>
        </p:spPr>
        <p:txBody>
          <a:bodyPr wrap="none" lIns="0" tIns="0" rIns="0" bIns="0" numCol="1" anchor="ctr">
            <a:normAutofit lnSpcReduction="10000"/>
          </a:bodyPr>
          <a:lstStyle>
            <a:lvl1pPr>
              <a:defRPr sz="2000">
                <a:solidFill>
                  <a:srgbClr val="FAF9FC"/>
                </a:solidFill>
                <a:latin typeface="STIXGeneral-Bold"/>
                <a:ea typeface="STIXGeneral-Bold"/>
                <a:cs typeface="STIXGeneral-Bold"/>
                <a:sym typeface="STIXGeneral-Bold"/>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理解题目</a:t>
            </a:r>
            <a:endParaRPr kumimoji="0" lang="id-ID"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Shape 338"/>
          <p:cNvSpPr/>
          <p:nvPr/>
        </p:nvSpPr>
        <p:spPr>
          <a:xfrm>
            <a:off x="3569970" y="2554972"/>
            <a:ext cx="2316294"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65000"/>
            </a:schemeClr>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 name="Shape 340"/>
          <p:cNvSpPr/>
          <p:nvPr/>
        </p:nvSpPr>
        <p:spPr>
          <a:xfrm>
            <a:off x="4009741" y="2763201"/>
            <a:ext cx="1607042" cy="486417"/>
          </a:xfrm>
          <a:prstGeom prst="rect">
            <a:avLst/>
          </a:prstGeom>
          <a:noFill/>
          <a:ln w="12700" cap="flat">
            <a:noFill/>
            <a:miter lim="400000"/>
          </a:ln>
          <a:effectLst/>
        </p:spPr>
        <p:txBody>
          <a:bodyPr wrap="square" lIns="0" tIns="0" rIns="0" bIns="0" numCol="1" anchor="ctr">
            <a:normAutofit fontScale="92500" lnSpcReduction="10000"/>
          </a:bodyPr>
          <a:lstStyle>
            <a:lvl1pPr>
              <a:defRPr sz="2000">
                <a:solidFill>
                  <a:srgbClr val="FAF9FC"/>
                </a:solidFill>
                <a:latin typeface="STIXGeneral-Bold"/>
                <a:ea typeface="STIXGeneral-Bold"/>
                <a:cs typeface="STIXGeneral-Bold"/>
                <a:sym typeface="STIXGeneral-Bold"/>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利用</a:t>
            </a:r>
            <a:r>
              <a:rPr kumimoji="0" lang="en-US" altLang="zh-CN" sz="1600" b="1" i="0" u="none" strike="noStrike" kern="1200" cap="none" spc="0" normalizeH="0" baseline="0" noProof="0" dirty="0" err="1">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ChatPaper</a:t>
            </a:r>
            <a:r>
              <a:rPr kumimoji="0" lang="en-US"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endParaRPr kumimoji="0" lang="en-US"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summary</a:t>
            </a: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论文</a:t>
            </a:r>
            <a:endParaRPr kumimoji="0" lang="id-ID"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Shape 343"/>
          <p:cNvSpPr/>
          <p:nvPr/>
        </p:nvSpPr>
        <p:spPr>
          <a:xfrm>
            <a:off x="5637184" y="2554972"/>
            <a:ext cx="2316294"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9A0001"/>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Shape 345"/>
          <p:cNvSpPr/>
          <p:nvPr/>
        </p:nvSpPr>
        <p:spPr>
          <a:xfrm>
            <a:off x="6096000" y="2609809"/>
            <a:ext cx="1719150" cy="692023"/>
          </a:xfrm>
          <a:prstGeom prst="rect">
            <a:avLst/>
          </a:prstGeom>
          <a:noFill/>
          <a:ln w="12700" cap="flat">
            <a:noFill/>
            <a:miter lim="400000"/>
          </a:ln>
          <a:effectLst/>
        </p:spPr>
        <p:txBody>
          <a:bodyPr wrap="square" lIns="0" tIns="0" rIns="0" bIns="0" numCol="1" anchor="ctr">
            <a:normAutofit/>
          </a:bodyPr>
          <a:lstStyle>
            <a:lvl1pPr>
              <a:defRPr sz="2000">
                <a:solidFill>
                  <a:srgbClr val="FAF9FC"/>
                </a:solidFill>
                <a:latin typeface="STIXGeneral-Bold"/>
                <a:ea typeface="STIXGeneral-Bold"/>
                <a:cs typeface="STIXGeneral-Bold"/>
                <a:sym typeface="STIXGeneral-Bold"/>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利用</a:t>
            </a:r>
            <a:r>
              <a:rPr kumimoji="0" lang="en-US" altLang="zh-CN" sz="1400" b="1" i="0" u="none" strike="noStrike" kern="1200" cap="none" spc="0" normalizeH="0" baseline="0" noProof="0" dirty="0" err="1">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ChatPaper</a:t>
            </a:r>
            <a:r>
              <a:rPr kumimoji="0" lang="zh-CN" altLang="en-US" sz="1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endParaRPr kumimoji="0" lang="en-US" altLang="zh-CN" sz="1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文心一言解释关键词</a:t>
            </a:r>
            <a:endParaRPr kumimoji="0" lang="id-ID" altLang="zh-CN" sz="1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Shape 348"/>
          <p:cNvSpPr/>
          <p:nvPr/>
        </p:nvSpPr>
        <p:spPr>
          <a:xfrm>
            <a:off x="7687370" y="2554972"/>
            <a:ext cx="2316291"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65000"/>
            </a:schemeClr>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Shape 350"/>
          <p:cNvSpPr/>
          <p:nvPr/>
        </p:nvSpPr>
        <p:spPr>
          <a:xfrm>
            <a:off x="8163214" y="2720580"/>
            <a:ext cx="1542161" cy="503313"/>
          </a:xfrm>
          <a:prstGeom prst="rect">
            <a:avLst/>
          </a:prstGeom>
          <a:noFill/>
          <a:ln w="12700" cap="flat">
            <a:noFill/>
            <a:miter lim="400000"/>
          </a:ln>
          <a:effectLst/>
        </p:spPr>
        <p:txBody>
          <a:bodyPr wrap="square" lIns="0" tIns="0" rIns="0" bIns="0" numCol="1" anchor="ctr">
            <a:normAutofit fontScale="92500" lnSpcReduction="10000"/>
          </a:bodyPr>
          <a:lstStyle>
            <a:lvl1pPr>
              <a:defRPr sz="2000">
                <a:solidFill>
                  <a:srgbClr val="FAF9FC"/>
                </a:solidFill>
                <a:latin typeface="STIXGeneral-Bold"/>
                <a:ea typeface="STIXGeneral-Bold"/>
                <a:cs typeface="STIXGeneral-Bold"/>
                <a:sym typeface="STIXGeneral-Bold"/>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利用</a:t>
            </a:r>
            <a:r>
              <a:rPr kumimoji="0" lang="en-US" altLang="zh-CN" sz="1600" b="1" i="0" u="none" strike="noStrike" kern="1200" cap="none" spc="0" normalizeH="0" baseline="0" noProof="0" dirty="0" err="1">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ChatPaper</a:t>
            </a:r>
            <a:endParaRPr kumimoji="0" lang="en-US"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翻译并精读论文</a:t>
            </a:r>
            <a:endParaRPr kumimoji="0" lang="id-ID"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Shape 358"/>
          <p:cNvSpPr/>
          <p:nvPr/>
        </p:nvSpPr>
        <p:spPr>
          <a:xfrm>
            <a:off x="2486490" y="3241399"/>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0001"/>
          </a:solidFill>
          <a:ln w="50800" cap="flat">
            <a:solidFill>
              <a:srgbClr val="FBF9FC"/>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09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 name="Shape 359"/>
          <p:cNvSpPr/>
          <p:nvPr/>
        </p:nvSpPr>
        <p:spPr>
          <a:xfrm>
            <a:off x="2644719" y="3301587"/>
            <a:ext cx="132048"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marL="0" marR="0" lvl="0" indent="0" algn="ctr" defTabSz="914400" rtl="0" eaLnBrk="1" fontAlgn="auto" latinLnBrk="0" hangingPunct="1">
              <a:lnSpc>
                <a:spcPct val="120000"/>
              </a:lnSpc>
              <a:spcBef>
                <a:spcPts val="0"/>
              </a:spcBef>
              <a:spcAft>
                <a:spcPts val="0"/>
              </a:spcAft>
              <a:buClrTx/>
              <a:buSzTx/>
              <a:buFontTx/>
              <a:buNone/>
              <a:defRPr sz="1800" b="0">
                <a:solidFill>
                  <a:srgbClr val="000000"/>
                </a:solidFill>
              </a:defRPr>
            </a:pPr>
            <a:r>
              <a:rPr kumimoji="0" sz="1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1</a:t>
            </a:r>
            <a:endParaRPr kumimoji="0" sz="1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Shape 361"/>
          <p:cNvSpPr/>
          <p:nvPr/>
        </p:nvSpPr>
        <p:spPr>
          <a:xfrm>
            <a:off x="4508120" y="3241399"/>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6A6"/>
          </a:solidFill>
          <a:ln w="50800" cap="flat">
            <a:solidFill>
              <a:srgbClr val="FBF9FC"/>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09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Shape 362"/>
          <p:cNvSpPr/>
          <p:nvPr/>
        </p:nvSpPr>
        <p:spPr>
          <a:xfrm>
            <a:off x="4682780" y="3348281"/>
            <a:ext cx="99386" cy="234744"/>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marL="0" marR="0" lvl="0" indent="0" algn="ctr" defTabSz="914400" rtl="0" eaLnBrk="1" fontAlgn="auto" latinLnBrk="0" hangingPunct="1">
              <a:lnSpc>
                <a:spcPct val="120000"/>
              </a:lnSpc>
              <a:spcBef>
                <a:spcPts val="0"/>
              </a:spcBef>
              <a:spcAft>
                <a:spcPts val="0"/>
              </a:spcAft>
              <a:buClrTx/>
              <a:buSzTx/>
              <a:buFontTx/>
              <a:buNone/>
              <a:defRPr sz="1800" b="0">
                <a:solidFill>
                  <a:srgbClr val="000000"/>
                </a:solidFill>
              </a:defRPr>
            </a:pPr>
            <a:r>
              <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2</a:t>
            </a:r>
            <a:endPar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Shape 364"/>
          <p:cNvSpPr/>
          <p:nvPr/>
        </p:nvSpPr>
        <p:spPr>
          <a:xfrm>
            <a:off x="6571078" y="3241399"/>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0001"/>
          </a:solidFill>
          <a:ln w="50800" cap="flat">
            <a:solidFill>
              <a:srgbClr val="FBF9FC"/>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09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 name="Shape 365"/>
          <p:cNvSpPr/>
          <p:nvPr/>
        </p:nvSpPr>
        <p:spPr>
          <a:xfrm>
            <a:off x="6745738" y="3348281"/>
            <a:ext cx="99386" cy="234744"/>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marL="0" marR="0" lvl="0" indent="0" algn="ctr" defTabSz="914400" rtl="0" eaLnBrk="1" fontAlgn="auto" latinLnBrk="0" hangingPunct="1">
              <a:lnSpc>
                <a:spcPct val="120000"/>
              </a:lnSpc>
              <a:spcBef>
                <a:spcPts val="0"/>
              </a:spcBef>
              <a:spcAft>
                <a:spcPts val="0"/>
              </a:spcAft>
              <a:buClrTx/>
              <a:buSzTx/>
              <a:buFontTx/>
              <a:buNone/>
              <a:defRPr sz="1800" b="0">
                <a:solidFill>
                  <a:srgbClr val="000000"/>
                </a:solidFill>
              </a:defRPr>
            </a:pPr>
            <a:r>
              <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3</a:t>
            </a:r>
            <a:endPar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Shape 367"/>
          <p:cNvSpPr/>
          <p:nvPr/>
        </p:nvSpPr>
        <p:spPr>
          <a:xfrm>
            <a:off x="8621262" y="3241399"/>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6A6"/>
          </a:solidFill>
          <a:ln w="50800" cap="flat">
            <a:solidFill>
              <a:srgbClr val="FBF9FC"/>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09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Shape 368"/>
          <p:cNvSpPr/>
          <p:nvPr/>
        </p:nvSpPr>
        <p:spPr>
          <a:xfrm>
            <a:off x="8749828" y="3301587"/>
            <a:ext cx="191376"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marL="0" marR="0" lvl="0" indent="0" algn="ctr" defTabSz="914400" rtl="0" eaLnBrk="1" fontAlgn="auto" latinLnBrk="0" hangingPunct="1">
              <a:lnSpc>
                <a:spcPct val="120000"/>
              </a:lnSpc>
              <a:spcBef>
                <a:spcPts val="0"/>
              </a:spcBef>
              <a:spcAft>
                <a:spcPts val="0"/>
              </a:spcAft>
              <a:buClrTx/>
              <a:buSzTx/>
              <a:buFontTx/>
              <a:buNone/>
              <a:defRPr sz="1800" b="0">
                <a:solidFill>
                  <a:srgbClr val="000000"/>
                </a:solidFill>
              </a:defRPr>
            </a:pPr>
            <a:r>
              <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4</a:t>
            </a:r>
            <a:endPar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Shape 333"/>
          <p:cNvSpPr/>
          <p:nvPr/>
        </p:nvSpPr>
        <p:spPr>
          <a:xfrm>
            <a:off x="1552596" y="4637149"/>
            <a:ext cx="2316294"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65000"/>
            </a:schemeClr>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8" name="Shape 335"/>
          <p:cNvSpPr/>
          <p:nvPr/>
        </p:nvSpPr>
        <p:spPr>
          <a:xfrm>
            <a:off x="2403386" y="4951966"/>
            <a:ext cx="1077218" cy="252000"/>
          </a:xfrm>
          <a:prstGeom prst="rect">
            <a:avLst/>
          </a:prstGeom>
          <a:noFill/>
          <a:ln w="12700" cap="flat">
            <a:noFill/>
            <a:miter lim="400000"/>
          </a:ln>
          <a:effectLst/>
        </p:spPr>
        <p:txBody>
          <a:bodyPr wrap="none" lIns="0" tIns="0" rIns="0" bIns="0" numCol="1" anchor="ctr">
            <a:normAutofit lnSpcReduction="10000"/>
          </a:bodyPr>
          <a:lstStyle>
            <a:lvl1pPr>
              <a:defRPr sz="2000">
                <a:solidFill>
                  <a:srgbClr val="FAF9FC"/>
                </a:solidFill>
                <a:latin typeface="STIXGeneral-Bold"/>
                <a:ea typeface="STIXGeneral-Bold"/>
                <a:cs typeface="STIXGeneral-Bold"/>
                <a:sym typeface="STIXGeneral-Bold"/>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题目关键词</a:t>
            </a:r>
            <a:endParaRPr kumimoji="0" lang="id-ID"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Shape 338"/>
          <p:cNvSpPr/>
          <p:nvPr/>
        </p:nvSpPr>
        <p:spPr>
          <a:xfrm>
            <a:off x="3569970" y="4637149"/>
            <a:ext cx="2316294"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9A0001"/>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0" name="Shape 340"/>
          <p:cNvSpPr/>
          <p:nvPr/>
        </p:nvSpPr>
        <p:spPr>
          <a:xfrm>
            <a:off x="4141132" y="4811204"/>
            <a:ext cx="1607042" cy="486417"/>
          </a:xfrm>
          <a:prstGeom prst="rect">
            <a:avLst/>
          </a:prstGeom>
          <a:noFill/>
          <a:ln w="12700" cap="flat">
            <a:noFill/>
            <a:miter lim="400000"/>
          </a:ln>
          <a:effectLst/>
        </p:spPr>
        <p:txBody>
          <a:bodyPr wrap="square" lIns="0" tIns="0" rIns="0" bIns="0" numCol="1" anchor="ctr">
            <a:normAutofit/>
          </a:bodyPr>
          <a:lstStyle>
            <a:lvl1pPr>
              <a:defRPr sz="2000">
                <a:solidFill>
                  <a:srgbClr val="FAF9FC"/>
                </a:solidFill>
                <a:latin typeface="STIXGeneral-Bold"/>
                <a:ea typeface="STIXGeneral-Bold"/>
                <a:cs typeface="STIXGeneral-Bold"/>
                <a:sym typeface="STIXGeneral-Bold"/>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论文关键词</a:t>
            </a:r>
            <a:endParaRPr kumimoji="0" lang="en-US"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Shape 343"/>
          <p:cNvSpPr/>
          <p:nvPr/>
        </p:nvSpPr>
        <p:spPr>
          <a:xfrm>
            <a:off x="5637184" y="4637149"/>
            <a:ext cx="2316294"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1">
              <a:lumMod val="65000"/>
            </a:schemeClr>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2" name="Shape 345"/>
          <p:cNvSpPr/>
          <p:nvPr/>
        </p:nvSpPr>
        <p:spPr>
          <a:xfrm>
            <a:off x="6110172" y="4873239"/>
            <a:ext cx="1719150" cy="432043"/>
          </a:xfrm>
          <a:prstGeom prst="rect">
            <a:avLst/>
          </a:prstGeom>
          <a:noFill/>
          <a:ln w="12700" cap="flat">
            <a:noFill/>
            <a:miter lim="400000"/>
          </a:ln>
          <a:effectLst/>
        </p:spPr>
        <p:txBody>
          <a:bodyPr wrap="square" lIns="0" tIns="0" rIns="0" bIns="0" numCol="1" anchor="ctr">
            <a:normAutofit/>
          </a:bodyPr>
          <a:lstStyle>
            <a:lvl1pPr>
              <a:defRPr sz="2000">
                <a:solidFill>
                  <a:srgbClr val="FAF9FC"/>
                </a:solidFill>
                <a:latin typeface="STIXGeneral-Bold"/>
                <a:ea typeface="STIXGeneral-Bold"/>
                <a:cs typeface="STIXGeneral-Bold"/>
                <a:sym typeface="STIXGeneral-Bold"/>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论文整体理解</a:t>
            </a:r>
            <a:endParaRPr kumimoji="0" lang="en-US" altLang="zh-CN" sz="1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Shape 348"/>
          <p:cNvSpPr/>
          <p:nvPr/>
        </p:nvSpPr>
        <p:spPr>
          <a:xfrm>
            <a:off x="7687370" y="4637149"/>
            <a:ext cx="2316291" cy="90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9A0001"/>
          </a:solidFill>
          <a:ln w="12700" cap="flat">
            <a:noFill/>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4" name="Shape 350"/>
          <p:cNvSpPr/>
          <p:nvPr/>
        </p:nvSpPr>
        <p:spPr>
          <a:xfrm>
            <a:off x="8246453" y="4826309"/>
            <a:ext cx="1542161" cy="503313"/>
          </a:xfrm>
          <a:prstGeom prst="rect">
            <a:avLst/>
          </a:prstGeom>
          <a:noFill/>
          <a:ln w="12700" cap="flat">
            <a:noFill/>
            <a:miter lim="400000"/>
          </a:ln>
          <a:effectLst/>
        </p:spPr>
        <p:txBody>
          <a:bodyPr wrap="square" lIns="0" tIns="0" rIns="0" bIns="0" numCol="1" anchor="ctr">
            <a:normAutofit/>
          </a:bodyPr>
          <a:lstStyle>
            <a:lvl1pPr>
              <a:defRPr sz="2000">
                <a:solidFill>
                  <a:srgbClr val="FAF9FC"/>
                </a:solidFill>
                <a:latin typeface="STIXGeneral-Bold"/>
                <a:ea typeface="STIXGeneral-Bold"/>
                <a:cs typeface="STIXGeneral-Bold"/>
                <a:sym typeface="STIXGeneral-Bold"/>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论文具体理解</a:t>
            </a:r>
            <a:endParaRPr kumimoji="0" lang="en-US" altLang="zh-CN" sz="1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Shape 358"/>
          <p:cNvSpPr/>
          <p:nvPr/>
        </p:nvSpPr>
        <p:spPr>
          <a:xfrm>
            <a:off x="2486490" y="5323576"/>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65000"/>
            </a:schemeClr>
          </a:solidFill>
          <a:ln w="50800" cap="flat">
            <a:solidFill>
              <a:srgbClr val="FBF9FC"/>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09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6" name="Shape 359"/>
          <p:cNvSpPr/>
          <p:nvPr/>
        </p:nvSpPr>
        <p:spPr>
          <a:xfrm>
            <a:off x="2644719" y="5383764"/>
            <a:ext cx="132048"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marL="0" marR="0" lvl="0" indent="0" algn="ctr" defTabSz="914400" rtl="0" eaLnBrk="1" fontAlgn="auto" latinLnBrk="0" hangingPunct="1">
              <a:lnSpc>
                <a:spcPct val="120000"/>
              </a:lnSpc>
              <a:spcBef>
                <a:spcPts val="0"/>
              </a:spcBef>
              <a:spcAft>
                <a:spcPts val="0"/>
              </a:spcAft>
              <a:buClrTx/>
              <a:buSzTx/>
              <a:buFontTx/>
              <a:buNone/>
              <a:defRPr sz="1800" b="0">
                <a:solidFill>
                  <a:srgbClr val="000000"/>
                </a:solidFill>
              </a:defRPr>
            </a:pPr>
            <a:r>
              <a:rPr kumimoji="0" sz="1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1</a:t>
            </a:r>
            <a:endParaRPr kumimoji="0" sz="1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Shape 361"/>
          <p:cNvSpPr/>
          <p:nvPr/>
        </p:nvSpPr>
        <p:spPr>
          <a:xfrm>
            <a:off x="4508120" y="5323576"/>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0001"/>
          </a:solidFill>
          <a:ln w="50800" cap="flat">
            <a:solidFill>
              <a:srgbClr val="FBF9FC"/>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09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8" name="Shape 362"/>
          <p:cNvSpPr/>
          <p:nvPr/>
        </p:nvSpPr>
        <p:spPr>
          <a:xfrm>
            <a:off x="4682780" y="5430458"/>
            <a:ext cx="99386" cy="234744"/>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marL="0" marR="0" lvl="0" indent="0" algn="ctr" defTabSz="914400" rtl="0" eaLnBrk="1" fontAlgn="auto" latinLnBrk="0" hangingPunct="1">
              <a:lnSpc>
                <a:spcPct val="120000"/>
              </a:lnSpc>
              <a:spcBef>
                <a:spcPts val="0"/>
              </a:spcBef>
              <a:spcAft>
                <a:spcPts val="0"/>
              </a:spcAft>
              <a:buClrTx/>
              <a:buSzTx/>
              <a:buFontTx/>
              <a:buNone/>
              <a:defRPr sz="1800" b="0">
                <a:solidFill>
                  <a:srgbClr val="000000"/>
                </a:solidFill>
              </a:defRPr>
            </a:pPr>
            <a:r>
              <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2</a:t>
            </a:r>
            <a:endPar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Shape 364"/>
          <p:cNvSpPr/>
          <p:nvPr/>
        </p:nvSpPr>
        <p:spPr>
          <a:xfrm>
            <a:off x="6571078" y="5323576"/>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65000"/>
            </a:schemeClr>
          </a:solidFill>
          <a:ln w="50800" cap="flat">
            <a:solidFill>
              <a:srgbClr val="FBF9FC"/>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09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0" name="Shape 365"/>
          <p:cNvSpPr/>
          <p:nvPr/>
        </p:nvSpPr>
        <p:spPr>
          <a:xfrm>
            <a:off x="6745738" y="5430458"/>
            <a:ext cx="99386" cy="234744"/>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marL="0" marR="0" lvl="0" indent="0" algn="ctr" defTabSz="914400" rtl="0" eaLnBrk="1" fontAlgn="auto" latinLnBrk="0" hangingPunct="1">
              <a:lnSpc>
                <a:spcPct val="120000"/>
              </a:lnSpc>
              <a:spcBef>
                <a:spcPts val="0"/>
              </a:spcBef>
              <a:spcAft>
                <a:spcPts val="0"/>
              </a:spcAft>
              <a:buClrTx/>
              <a:buSzTx/>
              <a:buFontTx/>
              <a:buNone/>
              <a:defRPr sz="1800" b="0">
                <a:solidFill>
                  <a:srgbClr val="000000"/>
                </a:solidFill>
              </a:defRPr>
            </a:pPr>
            <a:r>
              <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3</a:t>
            </a:r>
            <a:endPar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Shape 367"/>
          <p:cNvSpPr/>
          <p:nvPr/>
        </p:nvSpPr>
        <p:spPr>
          <a:xfrm>
            <a:off x="8621262" y="5323576"/>
            <a:ext cx="448507" cy="448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0001"/>
          </a:solidFill>
          <a:ln w="50800" cap="flat">
            <a:solidFill>
              <a:srgbClr val="FBF9FC"/>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sz="11200"/>
            </a:pPr>
            <a:endParaRPr kumimoji="0" sz="109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2" name="Shape 368"/>
          <p:cNvSpPr/>
          <p:nvPr/>
        </p:nvSpPr>
        <p:spPr>
          <a:xfrm>
            <a:off x="8749828" y="5383764"/>
            <a:ext cx="191376" cy="32813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marL="0" marR="0" lvl="0" indent="0" algn="ctr" defTabSz="914400" rtl="0" eaLnBrk="1" fontAlgn="auto" latinLnBrk="0" hangingPunct="1">
              <a:lnSpc>
                <a:spcPct val="120000"/>
              </a:lnSpc>
              <a:spcBef>
                <a:spcPts val="0"/>
              </a:spcBef>
              <a:spcAft>
                <a:spcPts val="0"/>
              </a:spcAft>
              <a:buClrTx/>
              <a:buSzTx/>
              <a:buFontTx/>
              <a:buNone/>
              <a:defRPr sz="1800" b="0">
                <a:solidFill>
                  <a:srgbClr val="000000"/>
                </a:solidFill>
              </a:defRPr>
            </a:pPr>
            <a:r>
              <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4</a:t>
            </a:r>
            <a:endParaRPr kumimoji="0" sz="1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4800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1.An Algorithmic Look at Financial Volatility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对金融波动率的一种算法研究</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3" name="文本框 2"/>
          <p:cNvSpPr txBox="1"/>
          <p:nvPr/>
        </p:nvSpPr>
        <p:spPr>
          <a:xfrm>
            <a:off x="673564" y="1787366"/>
            <a:ext cx="4904981" cy="48013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①论文题目</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对金融波动率的一种算法研究</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提取关键词：金融波动率、算法</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初步理解：怎么用算法来解释金融波动率</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②利用</a:t>
            </a:r>
            <a:r>
              <a:rPr kumimoji="0" lang="en-US" altLang="zh-CN" sz="18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ChatPaper</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 summary</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关键词：</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金融波动率的聚集现象、算法、二进制交易周、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Levin</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通用分布、字符串复杂度</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数据来源：</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个交易所的超过</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20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年的日度数据</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关键处理步骤：</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将连续的日波动率转化为二进制交易周</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研究结论：</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金融波动率聚集现象是因为较简单的二进制字符串更有可能由随机选择的程序生成，并在样本更频繁地被观察到。</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pic>
        <p:nvPicPr>
          <p:cNvPr id="5" name="图片 4"/>
          <p:cNvPicPr>
            <a:picLocks noChangeAspect="1"/>
          </p:cNvPicPr>
          <p:nvPr/>
        </p:nvPicPr>
        <p:blipFill rotWithShape="1">
          <a:blip r:embed="rId2"/>
          <a:srcRect l="56542" t="-2317" r="506" b="878"/>
          <a:stretch>
            <a:fillRect/>
          </a:stretch>
        </p:blipFill>
        <p:spPr>
          <a:xfrm>
            <a:off x="9289805" y="1255345"/>
            <a:ext cx="2856523" cy="660888"/>
          </a:xfrm>
          <a:prstGeom prst="rect">
            <a:avLst/>
          </a:prstGeom>
          <a:noFill/>
          <a:ln>
            <a:noFill/>
          </a:ln>
        </p:spPr>
      </p:pic>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rcRect l="5480" t="44325" r="28579"/>
          <a:stretch>
            <a:fillRect/>
          </a:stretch>
        </p:blipFill>
        <p:spPr>
          <a:xfrm>
            <a:off x="6307307" y="1930211"/>
            <a:ext cx="2488886" cy="2324090"/>
          </a:xfrm>
          <a:prstGeom prst="rect">
            <a:avLst/>
          </a:prstGeom>
          <a:noFill/>
          <a:ln>
            <a:noFill/>
          </a:ln>
        </p:spPr>
      </p:pic>
      <p:pic>
        <p:nvPicPr>
          <p:cNvPr id="7" name="图片 6"/>
          <p:cNvPicPr>
            <a:picLocks noChangeAspect="1"/>
          </p:cNvPicPr>
          <p:nvPr/>
        </p:nvPicPr>
        <p:blipFill>
          <a:blip r:embed="rId4"/>
          <a:stretch>
            <a:fillRect/>
          </a:stretch>
        </p:blipFill>
        <p:spPr>
          <a:xfrm>
            <a:off x="6335837" y="4188023"/>
            <a:ext cx="2460355" cy="2583844"/>
          </a:xfrm>
          <a:prstGeom prst="rect">
            <a:avLst/>
          </a:prstGeom>
          <a:noFill/>
          <a:ln>
            <a:noFill/>
          </a:ln>
        </p:spPr>
      </p:pic>
      <p:pic>
        <p:nvPicPr>
          <p:cNvPr id="9" name="图片 8"/>
          <p:cNvPicPr>
            <a:picLocks noChangeAspect="1"/>
          </p:cNvPicPr>
          <p:nvPr/>
        </p:nvPicPr>
        <p:blipFill>
          <a:blip r:embed="rId5"/>
          <a:stretch>
            <a:fillRect/>
          </a:stretch>
        </p:blipFill>
        <p:spPr>
          <a:xfrm>
            <a:off x="8757791" y="1930211"/>
            <a:ext cx="3388537" cy="4841656"/>
          </a:xfrm>
          <a:prstGeom prst="rect">
            <a:avLst/>
          </a:prstGeom>
          <a:noFill/>
          <a:ln>
            <a:noFill/>
          </a:ln>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20232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1.An Algorithmic Look at Financial Volatility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对金融波动率的一种算法研究</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③利用</a:t>
            </a:r>
            <a:r>
              <a:rPr kumimoji="0" lang="en-US" altLang="zh-CN" sz="1800" b="0" i="0" u="sng"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ChatPaper</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zh-CN" altLang="en-US" sz="1800" b="0" i="0" u="sng"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文心一言</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解释关键词</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整体理解：</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p:cNvPicPr>
            <a:picLocks noChangeAspect="1"/>
          </p:cNvPicPr>
          <p:nvPr/>
        </p:nvPicPr>
        <p:blipFill>
          <a:blip r:embed="rId2"/>
          <a:stretch>
            <a:fillRect/>
          </a:stretch>
        </p:blipFill>
        <p:spPr>
          <a:xfrm>
            <a:off x="6485051" y="1873568"/>
            <a:ext cx="5327614" cy="1499548"/>
          </a:xfrm>
          <a:prstGeom prst="rect">
            <a:avLst/>
          </a:prstGeom>
          <a:noFill/>
          <a:ln>
            <a:noFill/>
          </a:ln>
        </p:spPr>
      </p:pic>
      <p:pic>
        <p:nvPicPr>
          <p:cNvPr id="8" name="图片 7"/>
          <p:cNvPicPr>
            <a:picLocks noChangeAspect="1"/>
          </p:cNvPicPr>
          <p:nvPr/>
        </p:nvPicPr>
        <p:blipFill>
          <a:blip r:embed="rId3"/>
          <a:srcRect l="32366" t="302" b="84644"/>
          <a:stretch>
            <a:fillRect/>
          </a:stretch>
        </p:blipFill>
        <p:spPr>
          <a:xfrm>
            <a:off x="7245756" y="3565465"/>
            <a:ext cx="4591342" cy="569591"/>
          </a:xfrm>
          <a:prstGeom prst="rect">
            <a:avLst/>
          </a:prstGeom>
          <a:noFill/>
          <a:ln>
            <a:noFill/>
          </a:ln>
        </p:spPr>
      </p:pic>
      <p:pic>
        <p:nvPicPr>
          <p:cNvPr id="10" name="图片 9"/>
          <p:cNvPicPr>
            <a:picLocks noChangeAspect="1"/>
          </p:cNvPicPr>
          <p:nvPr/>
        </p:nvPicPr>
        <p:blipFill>
          <a:blip r:embed="rId3"/>
          <a:srcRect t="17624" r="31066"/>
          <a:stretch>
            <a:fillRect/>
          </a:stretch>
        </p:blipFill>
        <p:spPr>
          <a:xfrm>
            <a:off x="6485051" y="4127691"/>
            <a:ext cx="3994085" cy="2661315"/>
          </a:xfrm>
          <a:prstGeom prst="rect">
            <a:avLst/>
          </a:prstGeom>
          <a:noFill/>
          <a:ln>
            <a:noFill/>
          </a:ln>
        </p:spPr>
      </p:pic>
      <p:sp>
        <p:nvSpPr>
          <p:cNvPr id="3" name="矩形: 圆角 2"/>
          <p:cNvSpPr/>
          <p:nvPr/>
        </p:nvSpPr>
        <p:spPr>
          <a:xfrm>
            <a:off x="783709" y="2378529"/>
            <a:ext cx="5184782" cy="60999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要从算法视角解释金融波动率的聚集现象</a:t>
            </a:r>
            <a:r>
              <a:rPr kumimoji="0" lang="zh-CN" altLang="en-US" sz="1400" b="0" i="0" u="none" strike="noStrike" kern="1200" cap="none" spc="0" normalizeH="0" baseline="0" noProof="0" dirty="0">
                <a:ln>
                  <a:noFill/>
                </a:ln>
                <a:solidFill>
                  <a:srgbClr val="0081C8"/>
                </a:solidFill>
                <a:effectLst/>
                <a:uLnTx/>
                <a:uFillTx/>
                <a:latin typeface="楷体" panose="02010609060101010101" charset="-122"/>
                <a:ea typeface="楷体" panose="02010609060101010101" charset="-122"/>
                <a:cs typeface="+mn-cs"/>
              </a:rPr>
              <a:t>（高波动率后更可能出现高波动率，低波动率后更可能出现低波动率</a:t>
            </a:r>
            <a:r>
              <a:rPr kumimoji="0" lang="zh-CN" altLang="en-US" sz="14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a:t>
            </a:r>
            <a:endPar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1" name="矩形: 圆角 10"/>
          <p:cNvSpPr/>
          <p:nvPr/>
        </p:nvSpPr>
        <p:spPr>
          <a:xfrm>
            <a:off x="783709" y="3308064"/>
            <a:ext cx="5184782" cy="60999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利用</a:t>
            </a:r>
            <a:r>
              <a:rPr kumimoji="0" lang="en-US" altLang="zh-CN"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5</a:t>
            </a: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个交易所的超过</a:t>
            </a:r>
            <a:r>
              <a:rPr kumimoji="0" lang="en-US" altLang="zh-CN"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20</a:t>
            </a: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年的日度数据生成波动率</a:t>
            </a:r>
            <a:endPar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4" name="矩形: 圆角 13"/>
          <p:cNvSpPr/>
          <p:nvPr/>
        </p:nvSpPr>
        <p:spPr>
          <a:xfrm>
            <a:off x="783709" y="4237599"/>
            <a:ext cx="5184782" cy="60999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将波动率转化成二进制交易周</a:t>
            </a:r>
            <a:r>
              <a:rPr kumimoji="0" lang="zh-CN" altLang="en-US" sz="1400" b="0" i="0" u="none" strike="noStrike" kern="1200" cap="none" spc="0" normalizeH="0" baseline="0" noProof="0" dirty="0">
                <a:ln>
                  <a:noFill/>
                </a:ln>
                <a:solidFill>
                  <a:srgbClr val="0081C8"/>
                </a:solidFill>
                <a:effectLst/>
                <a:uLnTx/>
                <a:uFillTx/>
                <a:latin typeface="楷体" panose="02010609060101010101" charset="-122"/>
                <a:ea typeface="楷体" panose="02010609060101010101" charset="-122"/>
                <a:cs typeface="+mn-cs"/>
              </a:rPr>
              <a:t>（</a:t>
            </a:r>
            <a:r>
              <a:rPr kumimoji="0" lang="en-US" altLang="zh-CN" sz="1400" b="0" i="0" u="none" strike="noStrike" kern="1200" cap="none" spc="0" normalizeH="0" baseline="0" noProof="0" dirty="0">
                <a:ln>
                  <a:noFill/>
                </a:ln>
                <a:solidFill>
                  <a:srgbClr val="0081C8"/>
                </a:solidFill>
                <a:effectLst/>
                <a:uLnTx/>
                <a:uFillTx/>
                <a:latin typeface="楷体" panose="02010609060101010101" charset="-122"/>
                <a:ea typeface="楷体" panose="02010609060101010101" charset="-122"/>
                <a:cs typeface="+mn-cs"/>
              </a:rPr>
              <a:t>5</a:t>
            </a:r>
            <a:r>
              <a:rPr kumimoji="0" lang="zh-CN" altLang="en-US" sz="1400" b="0" i="0" u="none" strike="noStrike" kern="1200" cap="none" spc="0" normalizeH="0" baseline="0" noProof="0" dirty="0">
                <a:ln>
                  <a:noFill/>
                </a:ln>
                <a:solidFill>
                  <a:srgbClr val="0081C8"/>
                </a:solidFill>
                <a:effectLst/>
                <a:uLnTx/>
                <a:uFillTx/>
                <a:latin typeface="楷体" panose="02010609060101010101" charset="-122"/>
                <a:ea typeface="楷体" panose="02010609060101010101" charset="-122"/>
                <a:cs typeface="+mn-cs"/>
              </a:rPr>
              <a:t>位的二进制序列）</a:t>
            </a:r>
            <a:endPar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5" name="矩形: 圆角 14"/>
          <p:cNvSpPr/>
          <p:nvPr/>
        </p:nvSpPr>
        <p:spPr>
          <a:xfrm>
            <a:off x="783709" y="5167134"/>
            <a:ext cx="5184782" cy="60999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利用</a:t>
            </a:r>
            <a:r>
              <a:rPr kumimoji="0" lang="en-US" altLang="zh-CN"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Kolmogorov</a:t>
            </a: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复杂度</a:t>
            </a:r>
            <a:r>
              <a:rPr kumimoji="0" lang="zh-CN" altLang="en-US" sz="1400" b="0" i="0" u="none" strike="noStrike" kern="1200" cap="none" spc="0" normalizeH="0" baseline="0" noProof="0" dirty="0">
                <a:ln>
                  <a:noFill/>
                </a:ln>
                <a:solidFill>
                  <a:srgbClr val="0081C8"/>
                </a:solidFill>
                <a:effectLst/>
                <a:uLnTx/>
                <a:uFillTx/>
                <a:latin typeface="楷体" panose="02010609060101010101" charset="-122"/>
                <a:ea typeface="楷体" panose="02010609060101010101" charset="-122"/>
                <a:cs typeface="+mn-cs"/>
              </a:rPr>
              <a:t>（生成字符串的最短程序的长度）</a:t>
            </a: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衡量二进制交易周的复杂度</a:t>
            </a:r>
            <a:endParaRPr kumimoji="0" lang="en-US" altLang="zh-CN"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p:txBody>
      </p:sp>
      <p:sp>
        <p:nvSpPr>
          <p:cNvPr id="16" name="矩形: 圆角 15"/>
          <p:cNvSpPr/>
          <p:nvPr/>
        </p:nvSpPr>
        <p:spPr>
          <a:xfrm>
            <a:off x="783709" y="6096668"/>
            <a:ext cx="5184782" cy="60999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利用</a:t>
            </a:r>
            <a:r>
              <a:rPr kumimoji="0" lang="en-US" altLang="zh-CN"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levin</a:t>
            </a: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的通用分布</a:t>
            </a:r>
            <a:r>
              <a:rPr kumimoji="0" lang="zh-CN" altLang="en-US" sz="1400" b="0" i="0" u="none" strike="noStrike" kern="1200" cap="none" spc="0" normalizeH="0" baseline="0" noProof="0" dirty="0">
                <a:ln>
                  <a:noFill/>
                </a:ln>
                <a:solidFill>
                  <a:srgbClr val="0081C8"/>
                </a:solidFill>
                <a:effectLst/>
                <a:uLnTx/>
                <a:uFillTx/>
                <a:latin typeface="楷体" panose="02010609060101010101" charset="-122"/>
                <a:ea typeface="楷体" panose="02010609060101010101" charset="-122"/>
                <a:cs typeface="+mn-cs"/>
              </a:rPr>
              <a:t>（每个有限字符串都是随机选择的程序的输出，应当符合通用分布）</a:t>
            </a:r>
            <a:r>
              <a:rPr kumimoji="0" lang="zh-CN" altLang="en-US"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解释金融波动率的聚集现象</a:t>
            </a:r>
            <a:endParaRPr kumimoji="0" lang="en-US" altLang="zh-CN" sz="14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p:txBody>
      </p:sp>
      <p:sp>
        <p:nvSpPr>
          <p:cNvPr id="17" name="箭头: 下 16"/>
          <p:cNvSpPr/>
          <p:nvPr/>
        </p:nvSpPr>
        <p:spPr>
          <a:xfrm>
            <a:off x="3193701" y="3011869"/>
            <a:ext cx="359228" cy="277191"/>
          </a:xfrm>
          <a:prstGeom prst="down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18" name="箭头: 下 17"/>
          <p:cNvSpPr/>
          <p:nvPr/>
        </p:nvSpPr>
        <p:spPr>
          <a:xfrm>
            <a:off x="3193701" y="3946249"/>
            <a:ext cx="359228" cy="277191"/>
          </a:xfrm>
          <a:prstGeom prst="down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19" name="箭头: 下 18"/>
          <p:cNvSpPr/>
          <p:nvPr/>
        </p:nvSpPr>
        <p:spPr>
          <a:xfrm>
            <a:off x="3193701" y="4892113"/>
            <a:ext cx="359228" cy="277191"/>
          </a:xfrm>
          <a:prstGeom prst="down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sp>
        <p:nvSpPr>
          <p:cNvPr id="20" name="箭头: 下 19"/>
          <p:cNvSpPr/>
          <p:nvPr/>
        </p:nvSpPr>
        <p:spPr>
          <a:xfrm>
            <a:off x="3193701" y="5800473"/>
            <a:ext cx="359228" cy="277191"/>
          </a:xfrm>
          <a:prstGeom prst="down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200455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1.An Algorithmic Look at Financial Volatility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对金融波动率的一种算法研究</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④利用</a:t>
            </a:r>
            <a:r>
              <a:rPr kumimoji="0" lang="en-US" altLang="zh-CN" sz="18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楷体" panose="02010609060101010101" charset="-122"/>
              </a:rPr>
              <a:t>ChatPaper</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翻译论文并精读</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3" name="图片 2"/>
          <p:cNvPicPr>
            <a:picLocks noChangeAspect="1"/>
          </p:cNvPicPr>
          <p:nvPr/>
        </p:nvPicPr>
        <p:blipFill>
          <a:blip r:embed="rId2"/>
          <a:stretch>
            <a:fillRect/>
          </a:stretch>
        </p:blipFill>
        <p:spPr>
          <a:xfrm>
            <a:off x="1833004" y="2598675"/>
            <a:ext cx="8525992" cy="2157120"/>
          </a:xfrm>
          <a:prstGeom prst="rect">
            <a:avLst/>
          </a:prstGeom>
          <a:noFill/>
          <a:ln>
            <a:noFill/>
          </a:ln>
        </p:spPr>
      </p:pic>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281153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1.An Algorithmic Look at Financial Volatility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对金融波动率的一种算法研究</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⑤论文呈现</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研究目的：</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以往通过微观结构或者行为假设来解释金融波动率的聚集现象，该论文从算法视角解释金融波动率的聚集现象，使其摆脱经济假设的束缚。</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研究过程：</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使用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NYSE</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Nasdaq</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Euronext </a:t>
            </a:r>
            <a:r>
              <a:rPr kumimoji="0" lang="en-US" altLang="zh-CN" sz="18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楷体" panose="02010609060101010101" charset="-122"/>
              </a:rPr>
              <a:t>paris</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LSE</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HSE</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这</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个交易所从</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1985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年</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月</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日到</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2014</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年</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月</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日的日度对数收益率，计算得到连续的波动率。用二进制数来表示波动率</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高于（低于）样本中位数的波动率记为“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将一周的波动率转化成二进制交易周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位的二进制字符串。</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a:xfrm>
            <a:off x="10628825" y="6359635"/>
            <a:ext cx="143764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3" name="矩形: 圆角 2"/>
          <p:cNvSpPr/>
          <p:nvPr/>
        </p:nvSpPr>
        <p:spPr>
          <a:xfrm>
            <a:off x="54098" y="4223688"/>
            <a:ext cx="1359427" cy="2466677"/>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Kolmogorov</a:t>
            </a:r>
            <a:endParaRPr kumimoji="0" lang="en-US" altLang="zh-CN"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复杂度</a:t>
            </a:r>
            <a:endParaRPr kumimoji="0" lang="zh-CN" altLang="en-US"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sp>
        <p:nvSpPr>
          <p:cNvPr id="6" name="矩形: 圆角 5"/>
          <p:cNvSpPr/>
          <p:nvPr/>
        </p:nvSpPr>
        <p:spPr>
          <a:xfrm>
            <a:off x="1522326" y="4223688"/>
            <a:ext cx="3459192" cy="71691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定义：假设</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是由</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{0,1}</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中的数字组成的有限二进制字符串。它的</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Kolmogorov</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复杂度</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K(s)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是生成</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或打印</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的最短程序</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P</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的长度</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9" name="矩形: 圆角 8"/>
          <p:cNvSpPr/>
          <p:nvPr/>
        </p:nvSpPr>
        <p:spPr>
          <a:xfrm>
            <a:off x="1517307" y="5066896"/>
            <a:ext cx="3459193" cy="162346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举例</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 </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在假设</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是随机的情况下，生成</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的计算机程序应该逐个项重复</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，它至少包含</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100</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个字符</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的长度</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。因此，纯粹的偶然生成</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的概率是</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2-100</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。而当接受简单的模式：</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“100</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个</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0”</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，只需要</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9</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个字符来描述，那么通过随机生成</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的机会是</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2-9</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0" name="矩形: 圆角 9"/>
          <p:cNvSpPr/>
          <p:nvPr/>
        </p:nvSpPr>
        <p:spPr>
          <a:xfrm>
            <a:off x="5193453" y="4223688"/>
            <a:ext cx="902547" cy="2578090"/>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Levin</a:t>
            </a:r>
            <a:endParaRPr kumimoji="0" lang="en-US" altLang="zh-CN"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的通用</a:t>
            </a:r>
            <a:endParaRPr kumimoji="0" lang="en-US" altLang="zh-CN"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分布</a:t>
            </a:r>
            <a:endParaRPr kumimoji="0" lang="zh-CN" altLang="en-US" sz="16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sp>
        <p:nvSpPr>
          <p:cNvPr id="11" name="矩形: 圆角 10"/>
          <p:cNvSpPr/>
          <p:nvPr/>
        </p:nvSpPr>
        <p:spPr>
          <a:xfrm>
            <a:off x="6168545" y="4289036"/>
            <a:ext cx="1539342" cy="90716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纯粹偶然生成</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的概率和其</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Kolmogorov</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复杂度之间的联系</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2" name="矩形: 圆角 11"/>
          <p:cNvSpPr/>
          <p:nvPr/>
        </p:nvSpPr>
        <p:spPr>
          <a:xfrm>
            <a:off x="6168545" y="5469255"/>
            <a:ext cx="5734757" cy="77158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F0F0F0">
                    <a:lumMod val="10000"/>
                  </a:srgbClr>
                </a:solidFill>
                <a:effectLst/>
                <a:uLnTx/>
                <a:uFillTx/>
                <a:latin typeface="楷体" panose="02010609060101010101" charset="-122"/>
                <a:ea typeface="楷体" panose="02010609060101010101" charset="-122"/>
                <a:cs typeface="+mn-cs"/>
              </a:rPr>
              <a:t>描述</a:t>
            </a:r>
            <a:r>
              <a:rPr kumimoji="0" lang="en-US" altLang="zh-CN" sz="1400" b="0" i="0" u="none" strike="noStrike" kern="1200" cap="none" spc="0" normalizeH="0" baseline="0" noProof="0">
                <a:ln>
                  <a:noFill/>
                </a:ln>
                <a:solidFill>
                  <a:srgbClr val="F0F0F0">
                    <a:lumMod val="10000"/>
                  </a:srgbClr>
                </a:solidFill>
                <a:effectLst/>
                <a:uLnTx/>
                <a:uFillTx/>
                <a:latin typeface="楷体" panose="02010609060101010101" charset="-122"/>
                <a:ea typeface="楷体" panose="02010609060101010101" charset="-122"/>
                <a:cs typeface="+mn-cs"/>
              </a:rPr>
              <a:t>:</a:t>
            </a:r>
            <a:r>
              <a:rPr kumimoji="0" lang="zh-CN" altLang="en-US" sz="1400" b="0" i="0" u="none" strike="noStrike" kern="1200" cap="none" spc="0" normalizeH="0" baseline="0" noProof="0">
                <a:ln>
                  <a:noFill/>
                </a:ln>
                <a:solidFill>
                  <a:srgbClr val="F0F0F0">
                    <a:lumMod val="10000"/>
                  </a:srgbClr>
                </a:solidFill>
                <a:effectLst/>
                <a:uLnTx/>
                <a:uFillTx/>
                <a:latin typeface="楷体" panose="02010609060101010101" charset="-122"/>
                <a:ea typeface="楷体" panose="02010609060101010101" charset="-122"/>
                <a:cs typeface="+mn-cs"/>
              </a:rPr>
              <a:t>如果一个人收集了所有可能的计算机程序，然后在每个时间点上随机选择一个程序来生成一个二进制交易周，那么得到的样本应该遵循通用分布</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3" name="矩形: 圆角 12"/>
          <p:cNvSpPr/>
          <p:nvPr/>
        </p:nvSpPr>
        <p:spPr>
          <a:xfrm>
            <a:off x="6178581" y="6359633"/>
            <a:ext cx="4397324" cy="44214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结果</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 Kolmogorov</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复杂度越低，出现的概率应该更高</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4" name="矩形: 圆角 13"/>
          <p:cNvSpPr/>
          <p:nvPr/>
        </p:nvSpPr>
        <p:spPr>
          <a:xfrm>
            <a:off x="7811669" y="4056298"/>
            <a:ext cx="4091633" cy="3398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P(s)</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2-K(s)</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5" name="矩形: 圆角 14"/>
          <p:cNvSpPr/>
          <p:nvPr/>
        </p:nvSpPr>
        <p:spPr>
          <a:xfrm>
            <a:off x="7811669" y="4472488"/>
            <a:ext cx="4091633" cy="45066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P(s)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是观察到</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的概率，</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K(s)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是其</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Kolmogorov</a:t>
            </a:r>
            <a:endPar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复杂度</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6" name="矩形: 圆角 15"/>
          <p:cNvSpPr/>
          <p:nvPr/>
        </p:nvSpPr>
        <p:spPr>
          <a:xfrm>
            <a:off x="7811669" y="5014884"/>
            <a:ext cx="4100422" cy="3398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P(s)</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被称为可枚举半测度类的半测度通用概率</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rPr>
              <a:t>目录</a:t>
            </a:r>
            <a:endParaRPr lang="zh-CN" altLang="en-US" sz="3600" dirty="0">
              <a:solidFill>
                <a:srgbClr val="FFFFFF"/>
              </a:solidFill>
              <a:latin typeface="黑体" panose="02010609060101010101" pitchFamily="49" charset="-122"/>
              <a:ea typeface="黑体" panose="02010609060101010101" pitchFamily="49" charset="-122"/>
            </a:endParaRP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731827" y="34337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鞅论基础知识</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5355589" y="324643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157151" y="2957514"/>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731827" y="45323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鞅论与定价模型</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5355589" y="434340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157151" y="405447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3</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1" name="文本框 19"/>
          <p:cNvSpPr txBox="1">
            <a:spLocks noChangeArrowheads="1"/>
          </p:cNvSpPr>
          <p:nvPr/>
        </p:nvSpPr>
        <p:spPr bwMode="auto">
          <a:xfrm>
            <a:off x="5731827" y="2271714"/>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算法理论</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5355589" y="2082803"/>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157151" y="1793878"/>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7" name="灯片编号占位符 6"/>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281153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1.An Algorithmic Look at Financial Volatility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对金融波动率的一种算法研究</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⑤论文呈现</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研究过程：</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按照</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Kolmogorov</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复杂度对二进制交易周进行升序排列，如表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String</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列从上至下字符串复杂度递增，</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至</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6</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列是该二进制交易周在各交易所总体二进制交易周中出现的频率，</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Average</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是对</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至</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6</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列的平均。根据</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Kolmogorov</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复杂度将二进制交易周分为三个类别： ① </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"00000"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和</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"11111"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，是最简单的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位字符串；②</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"00001"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到</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"11011"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01001”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到“</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10001”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，是最复杂的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位二进制串。从图</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可以看出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Kolmogorov</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复杂度越低的二进制交易周出现的频率越高，这即是符合</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Levin</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的通用分布的。</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3" name="图片 2"/>
          <p:cNvPicPr>
            <a:picLocks noChangeAspect="1"/>
          </p:cNvPicPr>
          <p:nvPr/>
        </p:nvPicPr>
        <p:blipFill>
          <a:blip r:embed="rId2"/>
          <a:stretch>
            <a:fillRect/>
          </a:stretch>
        </p:blipFill>
        <p:spPr>
          <a:xfrm>
            <a:off x="1601820" y="3766185"/>
            <a:ext cx="3402135" cy="3091815"/>
          </a:xfrm>
          <a:prstGeom prst="rect">
            <a:avLst/>
          </a:prstGeom>
          <a:noFill/>
          <a:ln>
            <a:noFill/>
          </a:ln>
        </p:spPr>
      </p:pic>
      <p:pic>
        <p:nvPicPr>
          <p:cNvPr id="6" name="图片 5"/>
          <p:cNvPicPr>
            <a:picLocks noChangeAspect="1"/>
          </p:cNvPicPr>
          <p:nvPr/>
        </p:nvPicPr>
        <p:blipFill>
          <a:blip r:embed="rId3"/>
          <a:stretch>
            <a:fillRect/>
          </a:stretch>
        </p:blipFill>
        <p:spPr>
          <a:xfrm>
            <a:off x="5733370" y="3697604"/>
            <a:ext cx="5041310" cy="2948881"/>
          </a:xfrm>
          <a:prstGeom prst="rect">
            <a:avLst/>
          </a:prstGeom>
          <a:noFill/>
          <a:ln>
            <a:noFill/>
          </a:ln>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281153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1.An Algorithmic Look at Financial Volatility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对金融波动率的一种算法研究</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⑤论文呈现</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5" name="文本框 4"/>
          <p:cNvSpPr txBox="1"/>
          <p:nvPr/>
        </p:nvSpPr>
        <p:spPr>
          <a:xfrm>
            <a:off x="657750" y="2086605"/>
            <a:ext cx="7357409" cy="452431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研究结论：</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从算法视角，由于更简单的字符串更有可能由随机选择的程序生成，出现的概率会更大（例如，</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00000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11111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），所以金融波动率更可能出现聚集现象（高波动率跟随高波动率，低波动率跟随低波动率）。</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Levin</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分布体现的是算法随机性，这是数值样本的另一种“自然”状态。这个结果在一定程度上使金融波动率聚集性摆脱了经济假设的束缚。</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结论验证：</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根据通用分布，通过生成</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20000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个二进制交易周，模拟了</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100000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个交易日的波动率序列，检测出了自相关性。说明二进制周的通用分布可以解释计量经济学工具所报告的波动率自相关。</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与以往用于解释金融波动率聚集现象的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GARCH</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模型的不同：</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448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GARCH</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模型纳入了滞后数据对当前数据的影响，解释金融波动率的聚集现象。在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GARCH</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模型中，“</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0110”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和“</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1001”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对当前波动性的影响不可能相同。而根据</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Levin</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的通用分布，它们具有完全相同的结构（因为“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0110”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是“</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1001”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的逆）因此具有相同的影响。</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7" name="图片 6"/>
          <p:cNvPicPr>
            <a:picLocks noChangeAspect="1"/>
          </p:cNvPicPr>
          <p:nvPr/>
        </p:nvPicPr>
        <p:blipFill rotWithShape="1">
          <a:blip r:embed="rId2"/>
          <a:srcRect r="46209"/>
          <a:stretch>
            <a:fillRect/>
          </a:stretch>
        </p:blipFill>
        <p:spPr>
          <a:xfrm>
            <a:off x="8223108" y="1881208"/>
            <a:ext cx="3613990" cy="2354534"/>
          </a:xfrm>
          <a:prstGeom prst="rect">
            <a:avLst/>
          </a:prstGeom>
          <a:noFill/>
          <a:ln>
            <a:noFill/>
          </a:ln>
        </p:spPr>
      </p:pic>
      <p:pic>
        <p:nvPicPr>
          <p:cNvPr id="8" name="图片 7"/>
          <p:cNvPicPr>
            <a:picLocks noChangeAspect="1"/>
          </p:cNvPicPr>
          <p:nvPr/>
        </p:nvPicPr>
        <p:blipFill rotWithShape="1">
          <a:blip r:embed="rId2"/>
          <a:srcRect l="52390"/>
          <a:stretch>
            <a:fillRect/>
          </a:stretch>
        </p:blipFill>
        <p:spPr>
          <a:xfrm>
            <a:off x="8531648" y="4135218"/>
            <a:ext cx="3137156" cy="2309171"/>
          </a:xfrm>
          <a:prstGeom prst="rect">
            <a:avLst/>
          </a:prstGeom>
          <a:noFill/>
          <a:ln>
            <a:noFill/>
          </a:ln>
        </p:spPr>
      </p:pic>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281153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2.Are Markets Truly Efficient? Experiments Using Deep Learning Algorithms for Market Movement Prediction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使用深度学习算法预测市场运动，检验市场效率假说的合理性</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①从目录中提取关键词，进行解释说明</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神经网络、反向传播、市场效率假说</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②分析摘要内容</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15900" marR="0" lvl="1"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我们研究了使用深度学习（神经网络）来预测</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S&amp;P 500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指数的走势，使用了该指数中所有股票的过去收益率数据。我们的分析发现，</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S&amp;P 500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指数的未来走势可以通过该指数中底层股票的过去走势来进行弱预测，但不足以否定市场效率。对预测误差的分解表明，大部分无法预测性来自随机性，只有少量来自非平稳性。我们认为这是首次使用非常庞大的信息集来测试</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S&amp;P 500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市场效率，并扩展了弱式市场效率测试的领域。</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③分析文章背景，了解论文解决的问题</a:t>
            </a:r>
            <a:r>
              <a:rPr kumimoji="0" lang="zh-CN" altLang="en-US" sz="1800" b="0" i="0" u="none" strike="noStrike" kern="1200" cap="none" spc="0" normalizeH="0" baseline="0" noProof="0">
                <a:ln>
                  <a:noFill/>
                </a:ln>
                <a:solidFill>
                  <a:srgbClr val="8B0012"/>
                </a:solidFill>
                <a:effectLst/>
                <a:uLnTx/>
                <a:uFillTx/>
                <a:latin typeface="楷体" panose="02010609060101010101" charset="-122"/>
                <a:ea typeface="楷体" panose="02010609060101010101" charset="-122"/>
                <a:cs typeface="楷体" panose="02010609060101010101" charset="-122"/>
              </a:rPr>
              <a:t>和意义</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1590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自由市场具有高效性，通过交易准确、快速地将新信息注入价格之中，这就意味着在高效市场中价格已经包含了所有的信息，任何新信息都是无法预测的。因此在这种理论的视角下，基于当前和过去的信息并依赖预测算法来预测市场走势是没有意义的。</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1590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本文的目标是将市场效率的测试方法从简单的统计学方法扩展到基于深度学习神经网络的模型。通过计算机中的算法来尝试解决金融问题。</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23126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2.Are Markets Truly Efficient? Experiments Using Deep Learning Algorithms for Market Movement Prediction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使用深度学习算法预测市场运动，检验市场效率假说的合理性</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④相关研究</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关于市场效率的测试有多种：</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）对单变量时间序列股票（或股票指数）回报数据的自相关检验</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）时间研究测试，使用来自相同时间序列的信息，并辅以市场指数的汇报数据。</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这些测试似乎支持市场的整体效率。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3" name="文本框 2"/>
          <p:cNvSpPr txBox="1"/>
          <p:nvPr/>
        </p:nvSpPr>
        <p:spPr>
          <a:xfrm>
            <a:off x="760934" y="3705678"/>
            <a:ext cx="11076164" cy="2308324"/>
          </a:xfrm>
          <a:prstGeom prst="rect">
            <a:avLst/>
          </a:prstGeom>
          <a:solidFill>
            <a:schemeClr val="bg1"/>
          </a:solidFill>
          <a:effectLst>
            <a:outerShdw blurRad="50800" dist="38100" dir="10800000" algn="r"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而本次研究中将重新审视市场是否可预测，特别是是否能够以更高于随机概率地预测广泛市场的走势，而非单一股票。和以上两种研究不同的是：</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）本研究采用指数中所有股票历史数据来评估</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S&amp;P500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指数每日走势的可预测性，而非弱式市场效率测试中的单一时间序列的历史收益数据</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）本研究采用高度非线性的深度神经网络来规定</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S&amp;P500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(t+1)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日的涨跌和截止到</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t</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日的指数中所有股票的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T</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日历史数据之间的功能关系，而非常用的线性统计规范，如多元回归。</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虽然在长期的经验下市场看似是具有随机性和不可预测性的，但这些经验都来自人类。人类完全不可能在大量库存数据中检测到预测模式，但是在机器智能的帮助下则是有可能的。</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2.Are Markets Truly Efficient? Experiments Using Deep Learning Algorithms for Market Movement Prediction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使用深度学习算法预测市场运动，检验市场效率假说的合理性</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⑤神经网络概述</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这是一个神经网络的基本例子，这个网络有四层，一个输入层、两个隐藏层、一个输出层。具有输入值的第一层被叫为输入层，具有函数值的中间层被叫为隐藏层，最后一个具有</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z</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值（输出值）的被叫为输出层。每个节点上的功能被叫为激活功能，论文中使用到的神经网络是一个全连通的前馈神经网络，每个输入层节点都连接到第一个隐藏层的每个节点，第一个隐藏层的每个节点都连接到后续的每个节点，以此类推，直到到达输出节点。</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descr="IMG_256"/>
          <p:cNvPicPr>
            <a:picLocks noChangeAspect="1"/>
          </p:cNvPicPr>
          <p:nvPr/>
        </p:nvPicPr>
        <p:blipFill>
          <a:blip r:embed="rId2"/>
          <a:stretch>
            <a:fillRect/>
          </a:stretch>
        </p:blipFill>
        <p:spPr>
          <a:xfrm>
            <a:off x="532785" y="3668820"/>
            <a:ext cx="7004620" cy="3127472"/>
          </a:xfrm>
          <a:prstGeom prst="rect">
            <a:avLst/>
          </a:prstGeom>
          <a:noFill/>
          <a:ln w="9525">
            <a:noFill/>
          </a:ln>
        </p:spPr>
      </p:pic>
      <p:sp>
        <p:nvSpPr>
          <p:cNvPr id="7" name="文本框 6"/>
          <p:cNvSpPr txBox="1"/>
          <p:nvPr/>
        </p:nvSpPr>
        <p:spPr>
          <a:xfrm>
            <a:off x="7883302" y="3927467"/>
            <a:ext cx="3607899" cy="175432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在本文中使用的激活函数是</a:t>
            </a:r>
            <a:r>
              <a:rPr kumimoji="0" lang="en-US" altLang="zh-CN" sz="18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ReLu</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，即</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z(a) = max(0,a)</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。在算法中，将数据集（指数中所有股票的历史数据）作为输入层，输出函数在区间（</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）中生成一个值，表示市场在预期内上涨的概率。</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2.Are Markets Truly Efficient? Experiments Using Deep Learning Algorithms for Market Movement Prediction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使用深度学习算法预测市场运动，检验市场效率假说的合理性</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⑥实验部分</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数据分割用于训练和验证：使用滚动窗口的方法，训练数据和验证数据进行连续的更新，确保训练集总是在验证集之前</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深度神经网络的结构：包含三个隐藏层，每层</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个节点的全连接前馈网络，使用</a:t>
            </a:r>
            <a:r>
              <a:rPr kumimoji="0" lang="en-US" altLang="zh-CN" sz="18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楷体" panose="02010609060101010101" charset="-122"/>
              </a:rPr>
              <a:t>ReLU</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激活函数，并应用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dropout</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和梯度下降法。</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评估预测性能的指标：使用了多种指标，包括准确度、召回率、</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F1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分数和</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ROC</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曲线下的面积，以期全面评估模型的预测性能。</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探究市场效率的来源：</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57023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在样本内</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57023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平稳样本外</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57023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非平稳样本外测试</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3" name="文本框 2"/>
          <p:cNvSpPr txBox="1"/>
          <p:nvPr/>
        </p:nvSpPr>
        <p:spPr>
          <a:xfrm>
            <a:off x="729662" y="5154334"/>
            <a:ext cx="11107436" cy="646331"/>
          </a:xfrm>
          <a:prstGeom prst="rect">
            <a:avLst/>
          </a:prstGeom>
          <a:noFill/>
          <a:ln>
            <a:solidFill>
              <a:schemeClr val="tx1"/>
            </a:solidFill>
            <a:prstDash val="lgDash"/>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这些实验旨在比较不同情况下的预测准确性和预测周期平均准确性，以判定预测误差在多大程度上是由于随机性或非平稳性造成。</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2.Are Markets Truly Efficient? Experiments Using Deep Learning Algorithms for Market Movement Prediction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使用深度学习算法预测市场运动，检验市场效率假说的合理性</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⑦结论</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这种新方法通过使用指数中所有股票过去</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天的回报数据，大幅扩展了信息集。模型的预测准确率在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天的前瞻期内约为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58%</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，而在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天的前瞻期内为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55%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。虽然这高于</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52.7%</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，但统计上不足以证明深度学习能够预测市场。研究表明，尽管使用了比弱式市场效率测试更大的信息集，但并未发现市场效率方面的强有力证据。</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descr="IMG_256"/>
          <p:cNvPicPr>
            <a:picLocks noChangeAspect="1"/>
          </p:cNvPicPr>
          <p:nvPr/>
        </p:nvPicPr>
        <p:blipFill>
          <a:blip r:embed="rId2"/>
          <a:stretch>
            <a:fillRect/>
          </a:stretch>
        </p:blipFill>
        <p:spPr>
          <a:xfrm>
            <a:off x="2896818" y="3316096"/>
            <a:ext cx="6398363" cy="2841378"/>
          </a:xfrm>
          <a:prstGeom prst="rect">
            <a:avLst/>
          </a:prstGeom>
          <a:noFill/>
          <a:ln w="9525">
            <a:noFill/>
          </a:ln>
        </p:spPr>
      </p:pic>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①从标题提取关键词</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动量交易、反转交易</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②文章概述：</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由于目前很少有研究将机器学习应用于这个问题，本文的目的是提出使用机器学习方法来替代传统的统计方法（如因果性测试和假设检验），来调查动量效应和反转效应对股票市场的影响。本文中采用的机器学习技术包括决策树（</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DT</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），支持向量机（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SVM</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），多层感知器神经网络（</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MLP</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），和长短期记忆神经网络（</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LSTM</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）。用基于这些机器学习方法的几种模型预测中国大陆股市的动量或反转效应，从而允许投资者建立相应的交易策略。</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实验结果表明，这些机器学习方法，特别是</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SVM</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，有利于捕获相关的动量交易和反转交易，并可能建立有利可图的交易策略。此外，文章根据市场状态提出了相应的交易策略，即在波动市场状态下使用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LSTM</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，在崩盘市场状态下使用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SVM</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，以获得最佳的投资回报</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③精读论文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）实验采用的数据集</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上海证券交易所和深圳证券交易所上市的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支股票</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）训练过程</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根据训练数据，机器模型从数据中得到模式，能够预测出下一个定义的市场周期内会发生什么：动量效应、反转效应或无效应。针对测试数据，对预测进行检验</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然后，选择相应的交易策略来建立投资方式：对于预测的动量效应，购买赢家；对于预测的反转效应，购买输家；对于无效应，保持空仓。</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实验基于提出的机器学习方法构建了预测模型。然后，我们对测试数据使用不同的模型进行了回测，考察了不同的观察期和持有期，</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J</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表示观察期，</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K</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表示持有期。实验尝试了每个模型的不同的观察期和持有期的组合。最后，仔细计算和比较了交易回报率和夏普比率。</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p:cNvPicPr>
            <a:picLocks noChangeAspect="1"/>
          </p:cNvPicPr>
          <p:nvPr/>
        </p:nvPicPr>
        <p:blipFill>
          <a:blip r:embed="rId2"/>
          <a:stretch>
            <a:fillRect/>
          </a:stretch>
        </p:blipFill>
        <p:spPr>
          <a:xfrm>
            <a:off x="729662" y="2670357"/>
            <a:ext cx="5129373" cy="1228497"/>
          </a:xfrm>
          <a:prstGeom prst="rect">
            <a:avLst/>
          </a:prstGeom>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152889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③精读论文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）实验结果</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不同策略的回报率和夏普比率</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6" name="图片 5"/>
          <p:cNvPicPr>
            <a:picLocks noChangeAspect="1"/>
          </p:cNvPicPr>
          <p:nvPr/>
        </p:nvPicPr>
        <p:blipFill rotWithShape="1">
          <a:blip r:embed="rId2"/>
          <a:srcRect l="2336" r="6982"/>
          <a:stretch>
            <a:fillRect/>
          </a:stretch>
        </p:blipFill>
        <p:spPr>
          <a:xfrm>
            <a:off x="517510" y="3552737"/>
            <a:ext cx="5409761" cy="1083618"/>
          </a:xfrm>
          <a:prstGeom prst="rect">
            <a:avLst/>
          </a:prstGeom>
        </p:spPr>
      </p:pic>
      <p:pic>
        <p:nvPicPr>
          <p:cNvPr id="7" name="图片 6"/>
          <p:cNvPicPr>
            <a:picLocks noChangeAspect="1"/>
          </p:cNvPicPr>
          <p:nvPr/>
        </p:nvPicPr>
        <p:blipFill>
          <a:blip r:embed="rId3"/>
          <a:stretch>
            <a:fillRect/>
          </a:stretch>
        </p:blipFill>
        <p:spPr>
          <a:xfrm>
            <a:off x="6218066" y="3393452"/>
            <a:ext cx="5835110" cy="3328023"/>
          </a:xfrm>
          <a:prstGeom prst="rect">
            <a:avLst/>
          </a:prstGeom>
        </p:spPr>
      </p:pic>
      <p:sp>
        <p:nvSpPr>
          <p:cNvPr id="3" name="文本框 2"/>
          <p:cNvSpPr txBox="1"/>
          <p:nvPr/>
        </p:nvSpPr>
        <p:spPr>
          <a:xfrm>
            <a:off x="659240" y="2658933"/>
            <a:ext cx="5033989" cy="646331"/>
          </a:xfrm>
          <a:prstGeom prst="rect">
            <a:avLst/>
          </a:prstGeom>
          <a:solidFill>
            <a:schemeClr val="bg1"/>
          </a:solidFill>
          <a:effectLst>
            <a:outerShdw blurRad="50800" dist="38100" dir="10800000" algn="r"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买入持有战略：</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回测前买入，直到回测结束一直持有</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6402201" y="2658933"/>
            <a:ext cx="5033989" cy="646331"/>
          </a:xfrm>
          <a:prstGeom prst="rect">
            <a:avLst/>
          </a:prstGeom>
          <a:solidFill>
            <a:schemeClr val="bg1"/>
          </a:solidFill>
          <a:effectLst>
            <a:outerShdw blurRad="50800" dist="38100" dir="10800000" algn="r"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始终采用动量策略或反转策略：</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120"/>
            <a:ext cx="1219200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19" name="文本框 8"/>
          <p:cNvSpPr txBox="1">
            <a:spLocks noChangeArrowheads="1"/>
          </p:cNvSpPr>
          <p:nvPr/>
        </p:nvSpPr>
        <p:spPr bwMode="auto">
          <a:xfrm>
            <a:off x="1014977" y="2912409"/>
            <a:ext cx="1010094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a:solidFill>
                  <a:srgbClr val="C00000">
                    <a:lumMod val="75000"/>
                  </a:srgbClr>
                </a:solidFill>
                <a:latin typeface="楷体" panose="02010609060101010101" charset="-122"/>
                <a:ea typeface="楷体" panose="02010609060101010101" charset="-122"/>
                <a:cs typeface="楷体" panose="02010609060101010101" charset="-122"/>
              </a:rPr>
              <a:t>一</a:t>
            </a:r>
            <a:r>
              <a:rPr kumimoji="0" lang="zh-CN" altLang="en-US" sz="5400" b="1" i="0" u="none" strike="noStrike" kern="1200" cap="none" spc="0" normalizeH="0" baseline="0" noProof="0" dirty="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rPr>
              <a:t>、算法理论</a:t>
            </a:r>
            <a:endParaRPr kumimoji="0" lang="zh-CN" altLang="en-US" sz="3200" b="1" i="0" u="none" strike="noStrike" kern="1200" cap="none" spc="0" normalizeH="0" baseline="0" noProof="0" dirty="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p:txBody>
      </p:sp>
      <p:sp>
        <p:nvSpPr>
          <p:cNvPr id="20" name="矩形 9"/>
          <p:cNvSpPr>
            <a:spLocks noChangeArrowheads="1"/>
          </p:cNvSpPr>
          <p:nvPr/>
        </p:nvSpPr>
        <p:spPr bwMode="auto">
          <a:xfrm>
            <a:off x="2779960" y="3919452"/>
            <a:ext cx="651668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21" name="文本框 10"/>
          <p:cNvSpPr txBox="1">
            <a:spLocks noChangeArrowheads="1"/>
          </p:cNvSpPr>
          <p:nvPr/>
        </p:nvSpPr>
        <p:spPr bwMode="auto">
          <a:xfrm>
            <a:off x="4236650" y="4622325"/>
            <a:ext cx="3657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1320" y="1724718"/>
            <a:ext cx="1055120" cy="1055120"/>
          </a:xfrm>
          <a:prstGeom prst="rect">
            <a:avLst/>
          </a:prstGeom>
        </p:spPr>
      </p:pic>
      <p:sp>
        <p:nvSpPr>
          <p:cNvPr id="6" name="灯片编号占位符 5"/>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③精读论文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）实验结果</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不同策略的回报率和夏普比率：采用不同的模型预测选择购买策略</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p:cNvPicPr>
            <a:picLocks noChangeAspect="1"/>
          </p:cNvPicPr>
          <p:nvPr/>
        </p:nvPicPr>
        <p:blipFill>
          <a:blip r:embed="rId2"/>
          <a:stretch>
            <a:fillRect/>
          </a:stretch>
        </p:blipFill>
        <p:spPr>
          <a:xfrm>
            <a:off x="916700" y="3022600"/>
            <a:ext cx="4356100" cy="3835400"/>
          </a:xfrm>
          <a:prstGeom prst="rect">
            <a:avLst/>
          </a:prstGeom>
        </p:spPr>
      </p:pic>
      <p:sp>
        <p:nvSpPr>
          <p:cNvPr id="10" name="文本框 9"/>
          <p:cNvSpPr txBox="1"/>
          <p:nvPr/>
        </p:nvSpPr>
        <p:spPr>
          <a:xfrm>
            <a:off x="1560836" y="2735243"/>
            <a:ext cx="306782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采用</a:t>
            </a:r>
            <a:r>
              <a:rPr kumimoji="0" lang="en-US" altLang="zh-CN"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DT</a:t>
            </a: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模型的回报率和夏普比率</a:t>
            </a:r>
            <a:endPar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pic>
        <p:nvPicPr>
          <p:cNvPr id="11" name="图片 10"/>
          <p:cNvPicPr>
            <a:picLocks noChangeAspect="1"/>
          </p:cNvPicPr>
          <p:nvPr/>
        </p:nvPicPr>
        <p:blipFill>
          <a:blip r:embed="rId3"/>
          <a:stretch>
            <a:fillRect/>
          </a:stretch>
        </p:blipFill>
        <p:spPr>
          <a:xfrm>
            <a:off x="5766819" y="3011380"/>
            <a:ext cx="4932123" cy="3835400"/>
          </a:xfrm>
          <a:prstGeom prst="rect">
            <a:avLst/>
          </a:prstGeom>
        </p:spPr>
      </p:pic>
      <p:sp>
        <p:nvSpPr>
          <p:cNvPr id="12" name="文本框 11"/>
          <p:cNvSpPr txBox="1"/>
          <p:nvPr/>
        </p:nvSpPr>
        <p:spPr>
          <a:xfrm>
            <a:off x="6634275" y="2735243"/>
            <a:ext cx="319721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采用</a:t>
            </a:r>
            <a:r>
              <a:rPr kumimoji="0" lang="en-US" altLang="zh-CN"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SVM</a:t>
            </a: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模型的回报率和夏普比率</a:t>
            </a:r>
            <a:endPar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③精读论文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）实验结果</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不同策略的回报率和夏普比率：采用不同的模型预测选择购买策略</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10" name="文本框 9"/>
          <p:cNvSpPr txBox="1"/>
          <p:nvPr/>
        </p:nvSpPr>
        <p:spPr>
          <a:xfrm>
            <a:off x="1496144" y="2736078"/>
            <a:ext cx="319720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采用</a:t>
            </a:r>
            <a:r>
              <a:rPr kumimoji="0" lang="en-US" altLang="zh-CN"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MLP</a:t>
            </a: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模型的回报率和夏普比率</a:t>
            </a:r>
            <a:endPar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2" name="文本框 11"/>
          <p:cNvSpPr txBox="1"/>
          <p:nvPr/>
        </p:nvSpPr>
        <p:spPr>
          <a:xfrm>
            <a:off x="6669382" y="2735243"/>
            <a:ext cx="32726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采用</a:t>
            </a:r>
            <a:r>
              <a:rPr kumimoji="0" lang="en-US" altLang="zh-CN"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LSTM</a:t>
            </a: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模型的回报率和夏普比率</a:t>
            </a:r>
            <a:endPar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pic>
        <p:nvPicPr>
          <p:cNvPr id="3" name="图片 2"/>
          <p:cNvPicPr>
            <a:picLocks noChangeAspect="1"/>
          </p:cNvPicPr>
          <p:nvPr/>
        </p:nvPicPr>
        <p:blipFill rotWithShape="1">
          <a:blip r:embed="rId2"/>
          <a:srcRect r="2504"/>
          <a:stretch>
            <a:fillRect/>
          </a:stretch>
        </p:blipFill>
        <p:spPr>
          <a:xfrm>
            <a:off x="524884" y="3073797"/>
            <a:ext cx="5139731" cy="3710940"/>
          </a:xfrm>
          <a:prstGeom prst="rect">
            <a:avLst/>
          </a:prstGeom>
        </p:spPr>
      </p:pic>
      <p:pic>
        <p:nvPicPr>
          <p:cNvPr id="5" name="图片 4"/>
          <p:cNvPicPr>
            <a:picLocks noChangeAspect="1"/>
          </p:cNvPicPr>
          <p:nvPr/>
        </p:nvPicPr>
        <p:blipFill>
          <a:blip r:embed="rId3"/>
          <a:stretch>
            <a:fillRect/>
          </a:stretch>
        </p:blipFill>
        <p:spPr>
          <a:xfrm>
            <a:off x="5773260" y="3061622"/>
            <a:ext cx="5064904" cy="3735289"/>
          </a:xfrm>
          <a:prstGeom prst="rect">
            <a:avLst/>
          </a:prstGeom>
        </p:spPr>
      </p:pic>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③精读论文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）实验结果</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b.</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由最佳策略提出的投资组合的净资产值（</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NAV</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）曲线</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p:cNvPicPr>
            <a:picLocks noChangeAspect="1"/>
          </p:cNvPicPr>
          <p:nvPr/>
        </p:nvPicPr>
        <p:blipFill>
          <a:blip r:embed="rId2"/>
          <a:stretch>
            <a:fillRect/>
          </a:stretch>
        </p:blipFill>
        <p:spPr>
          <a:xfrm>
            <a:off x="3217044" y="2614919"/>
            <a:ext cx="6132671" cy="4243081"/>
          </a:xfrm>
          <a:prstGeom prst="rect">
            <a:avLst/>
          </a:prstGeom>
        </p:spPr>
      </p:pic>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③精读论文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）结果分析</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动量交易和反转交易对观测周期和保持周期的选择更为敏感</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8" name="图片 7"/>
          <p:cNvPicPr/>
          <p:nvPr/>
        </p:nvPicPr>
        <p:blipFill>
          <a:blip r:embed="rId2"/>
          <a:stretch>
            <a:fillRect/>
          </a:stretch>
        </p:blipFill>
        <p:spPr>
          <a:xfrm>
            <a:off x="729662" y="2859383"/>
            <a:ext cx="5905680" cy="3496967"/>
          </a:xfrm>
          <a:prstGeom prst="rect">
            <a:avLst/>
          </a:prstGeom>
        </p:spPr>
      </p:pic>
      <p:sp>
        <p:nvSpPr>
          <p:cNvPr id="9" name="文本框 8"/>
          <p:cNvSpPr txBox="1"/>
          <p:nvPr/>
        </p:nvSpPr>
        <p:spPr>
          <a:xfrm>
            <a:off x="6635342" y="2698487"/>
            <a:ext cx="4973469" cy="3693319"/>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可以看到，</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J</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K</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的不同组合结果不同。</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对于动量策略，（</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J = 15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K = 20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）的回报率为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116.55%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，夏普比率为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0.79</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对于反转策略，（</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J = 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K = 15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）的回报率为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124.32%</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，夏普比率为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0.85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这些策略的效果高于基准策略，即买入并持有策略，其回报率为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30.27%</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，夏普比率为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0.37</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然而，某些时期的回报率和夏普比率甚至比基准指数还要差。例如，（</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J = 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K = 15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）时动量交易的回报率为−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16.00%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这表明，动量效应和反转效应对观测周期和保持周期的选择更为敏感</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cxnSp>
        <p:nvCxnSpPr>
          <p:cNvPr id="7" name="直接连接符 6"/>
          <p:cNvCxnSpPr/>
          <p:nvPr/>
        </p:nvCxnSpPr>
        <p:spPr>
          <a:xfrm flipV="1">
            <a:off x="1636889" y="5486400"/>
            <a:ext cx="165946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114801" y="4024488"/>
            <a:ext cx="16594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右箭头 1"/>
          <p:cNvSpPr/>
          <p:nvPr/>
        </p:nvSpPr>
        <p:spPr>
          <a:xfrm>
            <a:off x="6307742" y="4459138"/>
            <a:ext cx="217283" cy="172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506751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③精读论文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）结果分析</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b.</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机器学习方法有助于预测动量和反转效应</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9" name="文本框 8"/>
          <p:cNvSpPr txBox="1"/>
          <p:nvPr/>
        </p:nvSpPr>
        <p:spPr>
          <a:xfrm>
            <a:off x="729661" y="5007662"/>
            <a:ext cx="11107436"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除</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LSTM</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外，机器学习模型的平均结果均超过了动量策略和反转策略。</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即便如此，</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LSTM</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仍高于基准指数，仅略低于独立的反转策略。</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pic>
        <p:nvPicPr>
          <p:cNvPr id="10" name="图片 9"/>
          <p:cNvPicPr/>
          <p:nvPr/>
        </p:nvPicPr>
        <p:blipFill>
          <a:blip r:embed="rId2"/>
          <a:stretch>
            <a:fillRect/>
          </a:stretch>
        </p:blipFill>
        <p:spPr>
          <a:xfrm>
            <a:off x="2102792" y="3204408"/>
            <a:ext cx="8361175" cy="1453102"/>
          </a:xfrm>
          <a:prstGeom prst="rect">
            <a:avLst/>
          </a:prstGeom>
        </p:spPr>
      </p:pic>
      <p:sp>
        <p:nvSpPr>
          <p:cNvPr id="11" name="文本框 10"/>
          <p:cNvSpPr txBox="1"/>
          <p:nvPr/>
        </p:nvSpPr>
        <p:spPr>
          <a:xfrm>
            <a:off x="3924003" y="2843537"/>
            <a:ext cx="471875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各种策略以及模型的平均回报率和夏普比率</a:t>
            </a:r>
            <a:endPar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2905021" y="3001766"/>
            <a:ext cx="3084125" cy="2401450"/>
          </a:xfrm>
          <a:prstGeom prst="rect">
            <a:avLst/>
          </a:prstGeom>
        </p:spPr>
      </p:pic>
      <p:pic>
        <p:nvPicPr>
          <p:cNvPr id="15" name="图片 14"/>
          <p:cNvPicPr>
            <a:picLocks noChangeAspect="1"/>
          </p:cNvPicPr>
          <p:nvPr/>
        </p:nvPicPr>
        <p:blipFill rotWithShape="1">
          <a:blip r:embed="rId2"/>
          <a:srcRect r="4480"/>
          <a:stretch>
            <a:fillRect/>
          </a:stretch>
        </p:blipFill>
        <p:spPr>
          <a:xfrm>
            <a:off x="5951790" y="3002710"/>
            <a:ext cx="3037089" cy="2362619"/>
          </a:xfrm>
          <a:prstGeom prst="rect">
            <a:avLst/>
          </a:prstGeom>
        </p:spPr>
      </p:pic>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162340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③精读论文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）结果分析</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b.</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机器学习方法有助于预测动量和反转效应</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9" name="文本框 8"/>
          <p:cNvSpPr txBox="1"/>
          <p:nvPr/>
        </p:nvSpPr>
        <p:spPr>
          <a:xfrm>
            <a:off x="354902" y="5433020"/>
            <a:ext cx="11581855" cy="840230"/>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每个模型中的最佳候选模型获得的最佳结果都远远优于基准模型以及独立的动量和反转策略。例如，</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DT</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的最高回报发生在（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J = 15</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K = 10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）的情况下，其回报率达到了</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207.17%</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在所有模型中，</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SVM</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值最好，平均回报率为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77.48%</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，最高回报率为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239.43%</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，夏普比率为</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1.68</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pic>
        <p:nvPicPr>
          <p:cNvPr id="13" name="图片 12"/>
          <p:cNvPicPr>
            <a:picLocks noChangeAspect="1"/>
          </p:cNvPicPr>
          <p:nvPr/>
        </p:nvPicPr>
        <p:blipFill rotWithShape="1">
          <a:blip r:embed="rId4"/>
          <a:srcRect r="4837"/>
          <a:stretch>
            <a:fillRect/>
          </a:stretch>
        </p:blipFill>
        <p:spPr>
          <a:xfrm>
            <a:off x="354902" y="3002710"/>
            <a:ext cx="2587474" cy="2393977"/>
          </a:xfrm>
          <a:prstGeom prst="rect">
            <a:avLst/>
          </a:prstGeom>
        </p:spPr>
      </p:pic>
      <p:pic>
        <p:nvPicPr>
          <p:cNvPr id="16" name="图片 15"/>
          <p:cNvPicPr/>
          <p:nvPr/>
        </p:nvPicPr>
        <p:blipFill rotWithShape="1">
          <a:blip r:embed="rId5"/>
          <a:srcRect l="2622" r="5410"/>
          <a:stretch>
            <a:fillRect/>
          </a:stretch>
        </p:blipFill>
        <p:spPr>
          <a:xfrm>
            <a:off x="8998560" y="2998790"/>
            <a:ext cx="2938197" cy="2366151"/>
          </a:xfrm>
          <a:prstGeom prst="rect">
            <a:avLst/>
          </a:prstGeom>
        </p:spPr>
      </p:pic>
      <p:sp>
        <p:nvSpPr>
          <p:cNvPr id="17" name="文本框 16"/>
          <p:cNvSpPr txBox="1"/>
          <p:nvPr/>
        </p:nvSpPr>
        <p:spPr>
          <a:xfrm>
            <a:off x="5951790" y="2687093"/>
            <a:ext cx="319720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采用</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MLP</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模型的回报率和夏普比率</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8" name="文本框 17"/>
          <p:cNvSpPr txBox="1"/>
          <p:nvPr/>
        </p:nvSpPr>
        <p:spPr>
          <a:xfrm>
            <a:off x="8831328" y="2687093"/>
            <a:ext cx="327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采用</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LSTM</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模型的回报率和夏普比率</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9" name="文本框 18"/>
          <p:cNvSpPr txBox="1"/>
          <p:nvPr/>
        </p:nvSpPr>
        <p:spPr>
          <a:xfrm>
            <a:off x="114725" y="2687093"/>
            <a:ext cx="306782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采用</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DT</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模型的回报率和夏普比率</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20" name="文本框 19"/>
          <p:cNvSpPr txBox="1"/>
          <p:nvPr/>
        </p:nvSpPr>
        <p:spPr>
          <a:xfrm>
            <a:off x="2848478" y="2687093"/>
            <a:ext cx="319721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采用</a:t>
            </a: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SVM</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模型的回报率和夏普比率</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cxnSp>
        <p:nvCxnSpPr>
          <p:cNvPr id="3" name="直接连接符 2"/>
          <p:cNvCxnSpPr/>
          <p:nvPr/>
        </p:nvCxnSpPr>
        <p:spPr>
          <a:xfrm>
            <a:off x="1112648" y="4590106"/>
            <a:ext cx="37033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17713" y="4590106"/>
            <a:ext cx="1568687"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162340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3.A Machine Learning View on Momentum and Reversal Trading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关于动量交易和反转交易的机器学习观点</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③精读论文</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）结果分析</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c.</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波动市场状态下使用</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LSTM</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，在崩盘市场状态下使用</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SVM</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9" name="文本框 8"/>
          <p:cNvSpPr txBox="1"/>
          <p:nvPr/>
        </p:nvSpPr>
        <p:spPr>
          <a:xfrm>
            <a:off x="6561802" y="3285320"/>
            <a:ext cx="5146658" cy="2585323"/>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zh-CN" sz="1800" b="0" i="0" u="sng"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在波动的市场期间内</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，最佳的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DT</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MLP</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策略都表现不佳，甚至低于独立的动量策略或</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反转</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策略。相比之下，</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SVM</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在此期间能够增加其资产净值。此外，随着资产净值的增加，</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LSTM</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取得了良好的性能。</a:t>
            </a:r>
            <a:endPar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zh-CN" sz="1800" b="0" i="0" u="sng"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在牛市期间，</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所有机器学习模型的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NAV</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都显著上升。</a:t>
            </a:r>
            <a:endPar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zh-CN" sz="1800" b="0" i="0" u="sng"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在熊市期间内，</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只有</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SVM</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MLP</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模型保持稳定并保持回报。</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LSTM</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DT</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的表现迅速恶化。</a:t>
            </a:r>
            <a:endPar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
        <p:nvSpPr>
          <p:cNvPr id="19" name="文本框 18"/>
          <p:cNvSpPr txBox="1"/>
          <p:nvPr/>
        </p:nvSpPr>
        <p:spPr>
          <a:xfrm>
            <a:off x="1927202" y="2630337"/>
            <a:ext cx="306782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各个模型的</a:t>
            </a:r>
            <a:r>
              <a:rPr kumimoji="0" lang="en-US" altLang="zh-CN"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NAV</a:t>
            </a:r>
            <a:r>
              <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曲线对比图</a:t>
            </a:r>
            <a:endParaRPr kumimoji="0" lang="zh-CN" altLang="en-US" sz="16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pic>
        <p:nvPicPr>
          <p:cNvPr id="25" name="图片 24"/>
          <p:cNvPicPr>
            <a:picLocks noChangeAspect="1"/>
          </p:cNvPicPr>
          <p:nvPr/>
        </p:nvPicPr>
        <p:blipFill>
          <a:blip r:embed="rId2"/>
          <a:stretch>
            <a:fillRect/>
          </a:stretch>
        </p:blipFill>
        <p:spPr>
          <a:xfrm>
            <a:off x="729662" y="2968891"/>
            <a:ext cx="5462908" cy="3779684"/>
          </a:xfrm>
          <a:prstGeom prst="rect">
            <a:avLst/>
          </a:prstGeom>
        </p:spPr>
      </p:pic>
      <p:sp>
        <p:nvSpPr>
          <p:cNvPr id="11" name="右箭头 10"/>
          <p:cNvSpPr/>
          <p:nvPr/>
        </p:nvSpPr>
        <p:spPr>
          <a:xfrm>
            <a:off x="6280581" y="4459138"/>
            <a:ext cx="217283" cy="172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7"/>
            <a:ext cx="11107436" cy="96842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4.Gray Wolf Optimization Algorithm for Multi-Constraints Second-Order Stochastic Dominance Portfolio Optimization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用于多约束二阶随机占优组合优化的灰狼优化算法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①尝试多种</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AI</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工具来解读论文</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11" name="图片 10"/>
          <p:cNvPicPr>
            <a:picLocks noChangeAspect="1"/>
          </p:cNvPicPr>
          <p:nvPr/>
        </p:nvPicPr>
        <p:blipFill>
          <a:blip r:embed="rId2"/>
          <a:stretch>
            <a:fillRect/>
          </a:stretch>
        </p:blipFill>
        <p:spPr>
          <a:xfrm>
            <a:off x="729662" y="2673274"/>
            <a:ext cx="4626713" cy="3903980"/>
          </a:xfrm>
          <a:prstGeom prst="rect">
            <a:avLst/>
          </a:prstGeom>
        </p:spPr>
      </p:pic>
      <p:pic>
        <p:nvPicPr>
          <p:cNvPr id="13" name="图片 12"/>
          <p:cNvPicPr/>
          <p:nvPr/>
        </p:nvPicPr>
        <p:blipFill>
          <a:blip r:embed="rId3"/>
          <a:stretch>
            <a:fillRect/>
          </a:stretch>
        </p:blipFill>
        <p:spPr>
          <a:xfrm>
            <a:off x="2172416" y="2452370"/>
            <a:ext cx="5272405" cy="3903980"/>
          </a:xfrm>
          <a:prstGeom prst="rect">
            <a:avLst/>
          </a:prstGeom>
        </p:spPr>
      </p:pic>
      <p:pic>
        <p:nvPicPr>
          <p:cNvPr id="14" name="图片 13"/>
          <p:cNvPicPr/>
          <p:nvPr/>
        </p:nvPicPr>
        <p:blipFill>
          <a:blip r:embed="rId4"/>
          <a:stretch>
            <a:fillRect/>
          </a:stretch>
        </p:blipFill>
        <p:spPr>
          <a:xfrm>
            <a:off x="3959274" y="2144630"/>
            <a:ext cx="5863735" cy="3513786"/>
          </a:xfrm>
          <a:prstGeom prst="rect">
            <a:avLst/>
          </a:prstGeom>
        </p:spPr>
      </p:pic>
      <p:pic>
        <p:nvPicPr>
          <p:cNvPr id="15" name="图片 14"/>
          <p:cNvPicPr/>
          <p:nvPr/>
        </p:nvPicPr>
        <p:blipFill>
          <a:blip r:embed="rId5"/>
          <a:stretch>
            <a:fillRect/>
          </a:stretch>
        </p:blipFill>
        <p:spPr>
          <a:xfrm>
            <a:off x="5911913" y="1785810"/>
            <a:ext cx="5925185" cy="3519521"/>
          </a:xfrm>
          <a:prstGeom prst="rect">
            <a:avLst/>
          </a:prstGeom>
        </p:spPr>
      </p:pic>
      <p:sp>
        <p:nvSpPr>
          <p:cNvPr id="16" name="文本框 15"/>
          <p:cNvSpPr txBox="1"/>
          <p:nvPr/>
        </p:nvSpPr>
        <p:spPr>
          <a:xfrm>
            <a:off x="1329426" y="6519446"/>
            <a:ext cx="34271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Webpilot</a:t>
            </a:r>
            <a:r>
              <a:rPr kumimoji="0" lang="zh-CN" altLang="en-US"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网页版插件分析文本内容</a:t>
            </a:r>
            <a:endParaRPr kumimoji="0" lang="zh-CN" altLang="en-US"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7" name="文本框 16"/>
          <p:cNvSpPr txBox="1"/>
          <p:nvPr/>
        </p:nvSpPr>
        <p:spPr>
          <a:xfrm>
            <a:off x="5186298" y="6268621"/>
            <a:ext cx="4265519"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Microsoft Copilot</a:t>
            </a:r>
            <a:r>
              <a:rPr kumimoji="0" lang="zh-CN" altLang="en-US"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进行论文关键信息提取</a:t>
            </a:r>
            <a:endParaRPr kumimoji="0" lang="zh-CN" altLang="en-US"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8" name="文本框 17"/>
          <p:cNvSpPr txBox="1"/>
          <p:nvPr/>
        </p:nvSpPr>
        <p:spPr>
          <a:xfrm>
            <a:off x="7373450" y="5627602"/>
            <a:ext cx="340123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百度网盘云一朵提取关键信息</a:t>
            </a:r>
            <a:endParaRPr kumimoji="0" lang="zh-CN" altLang="en-US"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9" name="文本框 18"/>
          <p:cNvSpPr txBox="1"/>
          <p:nvPr/>
        </p:nvSpPr>
        <p:spPr>
          <a:xfrm>
            <a:off x="9728164" y="5260915"/>
            <a:ext cx="246383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err="1">
                <a:ln>
                  <a:noFill/>
                </a:ln>
                <a:solidFill>
                  <a:srgbClr val="9A0001"/>
                </a:solidFill>
                <a:effectLst/>
                <a:uLnTx/>
                <a:uFillTx/>
                <a:latin typeface="楷体" panose="02010609060101010101" charset="-122"/>
                <a:ea typeface="楷体" panose="02010609060101010101" charset="-122"/>
                <a:cs typeface="+mn-cs"/>
              </a:rPr>
              <a:t>ChatPaper</a:t>
            </a:r>
            <a:r>
              <a:rPr kumimoji="0" lang="zh-CN" altLang="en-US"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提取关键信息</a:t>
            </a:r>
            <a:endParaRPr kumimoji="0" lang="zh-CN" altLang="en-US" sz="16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80406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4.Gray Wolf Optimization Algorithm for Multi-Constraints Second-Order Stochastic Dominance Portfolio Optimization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用于多约束二阶随机占优组合优化的灰狼优化算法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②研究背景</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解决的问题：</a:t>
            </a:r>
            <a:r>
              <a:rPr kumimoji="0" lang="zh-CN"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最优投资组合问题，即如何根据历史数据，在现实投资环境中构建合适的投资组合，使得收益最大化且风险最小化。最优投资组合帮助投资者在给定风险水平下，选择最佳的资产配置，以实现其投资目标。</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20" name="文本框 19"/>
          <p:cNvSpPr txBox="1"/>
          <p:nvPr/>
        </p:nvSpPr>
        <p:spPr>
          <a:xfrm>
            <a:off x="729661" y="2980268"/>
            <a:ext cx="7073219" cy="332398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传统方法</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Markowitz</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提出的均值</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方差（</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;90</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年代中期，</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VaR</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Value at Risk</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）及</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Conditional Value at Risk</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）在</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VaR</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的基础上被提出。</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本文选取了</a:t>
            </a:r>
            <a:r>
              <a:rPr kumimoji="0" lang="en-US" altLang="zh-CN" sz="1600" b="1"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VaR</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600" b="1"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分别作为模型的风险度量指标。</a:t>
            </a:r>
            <a:endPar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随机占优理论（</a:t>
            </a:r>
            <a:r>
              <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SD</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Stochastic Dominance</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SD</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是由</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Fishburn</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1975</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年提出的，</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Dentcheva</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Ruszczynski</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2006</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年将</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SD</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约束引⼊到投资组合优化模型中，考虑了风险偏好，并更适合实际投资环境中的投资者。其中，在</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SD</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模型中，我们主要考虑⼀阶随机占优（</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FSD</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）和二阶随机占优（</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SSD</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
        <p:nvSpPr>
          <p:cNvPr id="24" name="文本框 23"/>
          <p:cNvSpPr txBox="1"/>
          <p:nvPr/>
        </p:nvSpPr>
        <p:spPr>
          <a:xfrm>
            <a:off x="7967050" y="2980267"/>
            <a:ext cx="3870048" cy="332398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本文提出的方法</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论文通过添加多种能够反映现实投资环境的约束，包括</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偏度、峰度</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，并引入了两种风险度量方法</a:t>
            </a:r>
            <a:r>
              <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 </a:t>
            </a:r>
            <a:r>
              <a:rPr kumimoji="0" lang="en-US" altLang="zh-CN" sz="1600" b="1"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VaR</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600" b="1"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，来改进带有</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SSD</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约束的投资组合优化模型，提出了</a:t>
            </a:r>
            <a:r>
              <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两种模型（</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采用的是</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指标，</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采用的是</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VaR</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指标）。</a:t>
            </a:r>
            <a:endPar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同时，引入</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灰狼优化算法（</a:t>
            </a:r>
            <a:r>
              <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GWO</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gray wolf optimization</a:t>
            </a:r>
            <a:r>
              <a:rPr kumimoji="0" lang="zh-CN" altLang="en-US" sz="16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进行优化，它是一种自然启发式算法，模拟灰狼的捕猎行为和社会结构，具有良好的优化能力、效率、全局搜索能力与稳健性。</a:t>
            </a:r>
            <a:endPar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
        <p:nvSpPr>
          <p:cNvPr id="2" name="矩形 1"/>
          <p:cNvSpPr/>
          <p:nvPr/>
        </p:nvSpPr>
        <p:spPr>
          <a:xfrm>
            <a:off x="1816534" y="4087490"/>
            <a:ext cx="2227757" cy="37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Markowitz</a:t>
            </a:r>
            <a:r>
              <a:rPr kumimoji="0" lang="zh-CN" altLang="en-US" sz="14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均值</a:t>
            </a:r>
            <a:r>
              <a:rPr kumimoji="0" lang="en-US" altLang="zh-CN" sz="14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a:t>
            </a:r>
            <a:r>
              <a:rPr kumimoji="0" lang="zh-CN" altLang="en-US" sz="14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方差模型</a:t>
            </a:r>
            <a:endParaRPr kumimoji="0" lang="zh-CN" altLang="en-US" sz="14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sp>
        <p:nvSpPr>
          <p:cNvPr id="10" name="矩形 9"/>
          <p:cNvSpPr/>
          <p:nvPr/>
        </p:nvSpPr>
        <p:spPr>
          <a:xfrm>
            <a:off x="4345038" y="4087490"/>
            <a:ext cx="2227757" cy="375290"/>
          </a:xfrm>
          <a:prstGeom prst="rect">
            <a:avLst/>
          </a:prstGeom>
          <a:solidFill>
            <a:schemeClr val="bg1"/>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方差度量风险</a:t>
            </a:r>
            <a:r>
              <a:rPr kumimoji="0" lang="en-US" altLang="zh-CN" sz="12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a:t>
            </a:r>
            <a:endParaRPr kumimoji="0" lang="en-US" altLang="zh-CN" sz="12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收益呈正态或椭圆分布</a:t>
            </a:r>
            <a:endParaRPr kumimoji="0" lang="zh-CN" altLang="en-US" sz="12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p:txBody>
      </p:sp>
      <p:cxnSp>
        <p:nvCxnSpPr>
          <p:cNvPr id="5" name="直接箭头连接符 4"/>
          <p:cNvCxnSpPr>
            <a:stCxn id="2" idx="3"/>
            <a:endCxn id="10" idx="1"/>
          </p:cNvCxnSpPr>
          <p:nvPr/>
        </p:nvCxnSpPr>
        <p:spPr>
          <a:xfrm>
            <a:off x="4044291" y="4275135"/>
            <a:ext cx="300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16534" y="4922352"/>
            <a:ext cx="4756262" cy="274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err="1">
                <a:ln>
                  <a:noFill/>
                </a:ln>
                <a:solidFill>
                  <a:srgbClr val="FFFFFF"/>
                </a:solidFill>
                <a:effectLst/>
                <a:uLnTx/>
                <a:uFillTx/>
                <a:latin typeface="楷体" panose="02010609060101010101" charset="-122"/>
                <a:ea typeface="楷体" panose="02010609060101010101" charset="-122"/>
                <a:cs typeface="+mn-cs"/>
              </a:rPr>
              <a:t>VaR</a:t>
            </a:r>
            <a:r>
              <a:rPr kumimoji="0" lang="en-US" altLang="zh-CN" sz="14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 &amp; </a:t>
            </a:r>
            <a:r>
              <a:rPr kumimoji="0" lang="en-US" altLang="zh-CN" sz="1400" b="1" i="0" u="none" strike="noStrike" kern="1200" cap="none" spc="0" normalizeH="0" baseline="0" noProof="0" dirty="0" err="1">
                <a:ln>
                  <a:noFill/>
                </a:ln>
                <a:solidFill>
                  <a:srgbClr val="FFFFFF"/>
                </a:solidFill>
                <a:effectLst/>
                <a:uLnTx/>
                <a:uFillTx/>
                <a:latin typeface="楷体" panose="02010609060101010101" charset="-122"/>
                <a:ea typeface="楷体" panose="02010609060101010101" charset="-122"/>
                <a:cs typeface="+mn-cs"/>
              </a:rPr>
              <a:t>CVaR</a:t>
            </a:r>
            <a:endParaRPr kumimoji="0" lang="zh-CN" altLang="en-US" sz="14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cxnSp>
        <p:nvCxnSpPr>
          <p:cNvPr id="7" name="直接箭头连接符 6"/>
          <p:cNvCxnSpPr>
            <a:stCxn id="10" idx="2"/>
          </p:cNvCxnSpPr>
          <p:nvPr/>
        </p:nvCxnSpPr>
        <p:spPr>
          <a:xfrm flipH="1">
            <a:off x="5458916" y="4462780"/>
            <a:ext cx="1" cy="45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28052" y="4460687"/>
            <a:ext cx="303086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现实中股市的投资产出并不服从正态分布，</a:t>
            </a:r>
            <a:r>
              <a:rPr kumimoji="0" lang="en-US" altLang="zh-CN" sz="12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a:t>
            </a:r>
            <a:r>
              <a:rPr kumimoji="0" lang="zh-CN" altLang="en-US" sz="12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模型在实际应用中效果不佳</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21849" y="5381587"/>
            <a:ext cx="11326044" cy="637532"/>
          </a:xfrm>
          <a:prstGeom prst="rect">
            <a:avLst/>
          </a:prstGeom>
          <a:solidFill>
            <a:schemeClr val="bg1"/>
          </a:solidFill>
          <a:effectLst>
            <a:outerShdw blurRad="50800" dist="38100" dir="2700000" algn="tl" rotWithShape="0">
              <a:prstClr val="black">
                <a:alpha val="40000"/>
              </a:prstClr>
            </a:outerShdw>
          </a:effectLst>
        </p:spPr>
        <p:txBody>
          <a:bodyPr wrap="square">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
        <p:nvSpPr>
          <p:cNvPr id="16" name="文本框 15"/>
          <p:cNvSpPr txBox="1"/>
          <p:nvPr/>
        </p:nvSpPr>
        <p:spPr>
          <a:xfrm>
            <a:off x="6155622" y="2582752"/>
            <a:ext cx="5592271" cy="2713517"/>
          </a:xfrm>
          <a:prstGeom prst="rect">
            <a:avLst/>
          </a:prstGeom>
          <a:solidFill>
            <a:schemeClr val="bg1"/>
          </a:solidFill>
          <a:effectLst>
            <a:outerShdw blurRad="50800" dist="38100" dir="2700000" algn="tl" rotWithShape="0">
              <a:prstClr val="black">
                <a:alpha val="40000"/>
              </a:prstClr>
            </a:outerShdw>
          </a:effectLst>
        </p:spPr>
        <p:txBody>
          <a:bodyPr wrap="square">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
        <p:nvSpPr>
          <p:cNvPr id="15" name="文本框 14"/>
          <p:cNvSpPr txBox="1"/>
          <p:nvPr/>
        </p:nvSpPr>
        <p:spPr>
          <a:xfrm>
            <a:off x="421849" y="2582751"/>
            <a:ext cx="5592271" cy="2713517"/>
          </a:xfrm>
          <a:prstGeom prst="rect">
            <a:avLst/>
          </a:prstGeom>
          <a:solidFill>
            <a:schemeClr val="bg1"/>
          </a:solidFill>
          <a:effectLst>
            <a:outerShdw blurRad="50800" dist="38100" dir="2700000" algn="tl" rotWithShape="0">
              <a:prstClr val="black">
                <a:alpha val="40000"/>
              </a:prstClr>
            </a:outerShdw>
          </a:effectLst>
        </p:spPr>
        <p:txBody>
          <a:bodyPr wrap="square">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28477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4.Gray Wolf Optimization Algorithm for Multi-Constraints Second-Order Stochastic Dominance Portfolio Optimization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用于多约束二阶随机占优组合优化的灰狼优化算法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③模型及训练</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本文提出了</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两种模型，</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采用的是</a:t>
            </a:r>
            <a:r>
              <a:rPr kumimoji="0" lang="en-US" altLang="zh-CN" sz="1800" b="1"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指标，</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采用的是</a:t>
            </a:r>
            <a:r>
              <a:rPr kumimoji="0" lang="en-US" altLang="zh-CN" sz="1800" b="1"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VaR</a:t>
            </a:r>
            <a:r>
              <a:rPr kumimoji="0" lang="zh-CN"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指标。</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9" name="文本框 8"/>
          <p:cNvSpPr txBox="1"/>
          <p:nvPr/>
        </p:nvSpPr>
        <p:spPr>
          <a:xfrm>
            <a:off x="925744" y="2623932"/>
            <a:ext cx="378589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MCVSK</a:t>
            </a:r>
            <a:r>
              <a:rPr kumimoji="0" lang="zh-CN" altLang="en-US"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模型：</a:t>
            </a:r>
            <a:endParaRPr kumimoji="0" lang="zh-CN" altLang="en-US"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pic>
        <p:nvPicPr>
          <p:cNvPr id="10" name="图片 9"/>
          <p:cNvPicPr>
            <a:picLocks noChangeAspect="1"/>
          </p:cNvPicPr>
          <p:nvPr/>
        </p:nvPicPr>
        <p:blipFill rotWithShape="1">
          <a:blip r:embed="rId2">
            <a:clrChange>
              <a:clrFrom>
                <a:srgbClr val="FFFFFF"/>
              </a:clrFrom>
              <a:clrTo>
                <a:srgbClr val="FFFFFF">
                  <a:alpha val="0"/>
                </a:srgbClr>
              </a:clrTo>
            </a:clrChange>
          </a:blip>
          <a:srcRect l="27869" t="14133" r="32671"/>
          <a:stretch>
            <a:fillRect/>
          </a:stretch>
        </p:blipFill>
        <p:spPr>
          <a:xfrm>
            <a:off x="1581170" y="2997821"/>
            <a:ext cx="3271970" cy="2216495"/>
          </a:xfrm>
          <a:prstGeom prst="rect">
            <a:avLst/>
          </a:prstGeom>
        </p:spPr>
      </p:pic>
      <p:sp>
        <p:nvSpPr>
          <p:cNvPr id="11" name="文本框 10"/>
          <p:cNvSpPr txBox="1"/>
          <p:nvPr/>
        </p:nvSpPr>
        <p:spPr>
          <a:xfrm>
            <a:off x="925744" y="5515687"/>
            <a:ext cx="37858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其中，</a:t>
            </a:r>
            <a:r>
              <a:rPr kumimoji="0" lang="en-US" altLang="zh-CN"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S</a:t>
            </a:r>
            <a:r>
              <a:rPr kumimoji="0" lang="zh-CN" altLang="en-US"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K</a:t>
            </a:r>
            <a:r>
              <a:rPr kumimoji="0" lang="zh-CN" altLang="en-US"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分别表示偏度和峰度：</a:t>
            </a:r>
            <a:endParaRPr kumimoji="0" lang="zh-CN" altLang="en-US"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pic>
        <p:nvPicPr>
          <p:cNvPr id="12" name="图片 11"/>
          <p:cNvPicPr>
            <a:picLocks noChangeAspect="1"/>
          </p:cNvPicPr>
          <p:nvPr/>
        </p:nvPicPr>
        <p:blipFill rotWithShape="1">
          <a:blip r:embed="rId3">
            <a:clrChange>
              <a:clrFrom>
                <a:srgbClr val="FFFFFF"/>
              </a:clrFrom>
              <a:clrTo>
                <a:srgbClr val="FFFFFF">
                  <a:alpha val="0"/>
                </a:srgbClr>
              </a:clrTo>
            </a:clrChange>
          </a:blip>
          <a:srcRect l="2222" t="10399" b="55643"/>
          <a:stretch>
            <a:fillRect/>
          </a:stretch>
        </p:blipFill>
        <p:spPr>
          <a:xfrm>
            <a:off x="4481282" y="5498091"/>
            <a:ext cx="3348680" cy="404524"/>
          </a:xfrm>
          <a:prstGeom prst="rect">
            <a:avLst/>
          </a:prstGeom>
        </p:spPr>
      </p:pic>
      <p:sp>
        <p:nvSpPr>
          <p:cNvPr id="13" name="文本框 12"/>
          <p:cNvSpPr txBox="1"/>
          <p:nvPr/>
        </p:nvSpPr>
        <p:spPr>
          <a:xfrm>
            <a:off x="6680974" y="2628490"/>
            <a:ext cx="378589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MVSK</a:t>
            </a:r>
            <a:r>
              <a:rPr kumimoji="0" lang="zh-CN" altLang="en-US"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模型：</a:t>
            </a:r>
            <a:endParaRPr kumimoji="0" lang="zh-CN" altLang="en-US" sz="18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pic>
        <p:nvPicPr>
          <p:cNvPr id="14" name="图片 13"/>
          <p:cNvPicPr>
            <a:picLocks noChangeAspect="1"/>
          </p:cNvPicPr>
          <p:nvPr/>
        </p:nvPicPr>
        <p:blipFill rotWithShape="1">
          <a:blip r:embed="rId4">
            <a:clrChange>
              <a:clrFrom>
                <a:srgbClr val="FFFFFF"/>
              </a:clrFrom>
              <a:clrTo>
                <a:srgbClr val="FFFFFF">
                  <a:alpha val="0"/>
                </a:srgbClr>
              </a:clrTo>
            </a:clrChange>
          </a:blip>
          <a:srcRect l="32085" r="35633"/>
          <a:stretch>
            <a:fillRect/>
          </a:stretch>
        </p:blipFill>
        <p:spPr>
          <a:xfrm>
            <a:off x="7584251" y="2993977"/>
            <a:ext cx="2735012" cy="2220339"/>
          </a:xfrm>
          <a:prstGeom prst="rect">
            <a:avLst/>
          </a:prstGeom>
        </p:spPr>
      </p:pic>
      <p:pic>
        <p:nvPicPr>
          <p:cNvPr id="18" name="图片 17"/>
          <p:cNvPicPr>
            <a:picLocks noChangeAspect="1"/>
          </p:cNvPicPr>
          <p:nvPr/>
        </p:nvPicPr>
        <p:blipFill rotWithShape="1">
          <a:blip r:embed="rId3">
            <a:clrChange>
              <a:clrFrom>
                <a:srgbClr val="FFFFFF"/>
              </a:clrFrom>
              <a:clrTo>
                <a:srgbClr val="FFFFFF">
                  <a:alpha val="0"/>
                </a:srgbClr>
              </a:clrTo>
            </a:clrChange>
          </a:blip>
          <a:srcRect l="2222" t="52426"/>
          <a:stretch>
            <a:fillRect/>
          </a:stretch>
        </p:blipFill>
        <p:spPr>
          <a:xfrm>
            <a:off x="7426000" y="5416999"/>
            <a:ext cx="3348680" cy="566709"/>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目录</a:t>
            </a:r>
            <a:endParaRPr kumimoji="0" lang="zh-CN" altLang="en-US" sz="3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97564" y="17891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C00000">
                    <a:lumMod val="75000"/>
                  </a:srgbClr>
                </a:solidFill>
                <a:effectLst/>
                <a:uLnTx/>
                <a:uFillTx/>
                <a:latin typeface="微软雅黑" panose="020B0503020204020204" pitchFamily="34" charset="-122"/>
                <a:ea typeface="微软雅黑" panose="020B0503020204020204" pitchFamily="34" charset="-122"/>
                <a:cs typeface="+mn-cs"/>
              </a:rPr>
              <a:t>分解话题</a:t>
            </a:r>
            <a:endParaRPr kumimoji="0" lang="zh-CN" altLang="en-US" sz="2400" b="0" i="0" u="none" strike="noStrike" kern="1200" cap="none" spc="0" normalizeH="0" baseline="0" noProof="0" dirty="0">
              <a:ln>
                <a:noFill/>
              </a:ln>
              <a:solidFill>
                <a:srgbClr val="C00000">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26" name="直接连接符 25"/>
          <p:cNvCxnSpPr/>
          <p:nvPr/>
        </p:nvCxnSpPr>
        <p:spPr>
          <a:xfrm flipH="1">
            <a:off x="5521326" y="160178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322888" y="1312864"/>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mn-cs"/>
              </a:rPr>
              <a:t>1</a:t>
            </a:r>
            <a:endParaRPr kumimoji="0" lang="zh-CN" altLang="en-US" sz="4000" b="0" i="0" u="none" strike="noStrike" kern="1200" cap="none" spc="0" normalizeH="0" baseline="0" noProof="0" dirty="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mn-cs"/>
            </a:endParaRPr>
          </a:p>
        </p:txBody>
      </p:sp>
      <p:sp>
        <p:nvSpPr>
          <p:cNvPr id="28" name="文本框 15"/>
          <p:cNvSpPr txBox="1">
            <a:spLocks noChangeArrowheads="1"/>
          </p:cNvSpPr>
          <p:nvPr/>
        </p:nvSpPr>
        <p:spPr bwMode="auto">
          <a:xfrm>
            <a:off x="5897564" y="28876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C00000">
                    <a:lumMod val="75000"/>
                  </a:srgbClr>
                </a:solidFill>
                <a:effectLst/>
                <a:uLnTx/>
                <a:uFillTx/>
                <a:latin typeface="微软雅黑" panose="020B0503020204020204" pitchFamily="34" charset="-122"/>
                <a:ea typeface="微软雅黑" panose="020B0503020204020204" pitchFamily="34" charset="-122"/>
                <a:cs typeface="+mn-cs"/>
              </a:rPr>
              <a:t>分解论文</a:t>
            </a:r>
            <a:endParaRPr kumimoji="0" lang="zh-CN" altLang="en-US" sz="2400" b="0" i="0" u="none" strike="noStrike" kern="1200" cap="none" spc="0" normalizeH="0" baseline="0" noProof="0" dirty="0">
              <a:ln>
                <a:noFill/>
              </a:ln>
              <a:solidFill>
                <a:srgbClr val="C00000">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29" name="直接连接符 28"/>
          <p:cNvCxnSpPr/>
          <p:nvPr/>
        </p:nvCxnSpPr>
        <p:spPr>
          <a:xfrm flipH="1">
            <a:off x="5521326" y="269875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322888" y="24098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mn-cs"/>
              </a:rPr>
              <a:t>2</a:t>
            </a:r>
            <a:endParaRPr kumimoji="0" lang="zh-CN" altLang="en-US"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mn-cs"/>
            </a:endParaRPr>
          </a:p>
        </p:txBody>
      </p:sp>
      <p:sp>
        <p:nvSpPr>
          <p:cNvPr id="31" name="文本框 19"/>
          <p:cNvSpPr txBox="1">
            <a:spLocks noChangeArrowheads="1"/>
          </p:cNvSpPr>
          <p:nvPr/>
        </p:nvSpPr>
        <p:spPr bwMode="auto">
          <a:xfrm>
            <a:off x="5897564" y="39862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C00000">
                    <a:lumMod val="75000"/>
                  </a:srgbClr>
                </a:solidFill>
                <a:effectLst/>
                <a:uLnTx/>
                <a:uFillTx/>
                <a:latin typeface="微软雅黑" panose="020B0503020204020204" pitchFamily="34" charset="-122"/>
                <a:ea typeface="微软雅黑" panose="020B0503020204020204" pitchFamily="34" charset="-122"/>
                <a:cs typeface="+mn-cs"/>
              </a:rPr>
              <a:t>算法理论在金融领域的应用</a:t>
            </a:r>
            <a:endParaRPr kumimoji="0" lang="zh-CN" altLang="en-US" sz="2400" b="0" i="0" u="none" strike="noStrike" kern="1200" cap="none" spc="0" normalizeH="0" baseline="0" noProof="0" dirty="0">
              <a:ln>
                <a:noFill/>
              </a:ln>
              <a:solidFill>
                <a:srgbClr val="C00000">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32" name="直接连接符 31"/>
          <p:cNvCxnSpPr/>
          <p:nvPr/>
        </p:nvCxnSpPr>
        <p:spPr>
          <a:xfrm flipH="1">
            <a:off x="5521326" y="379730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322888" y="350837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mn-cs"/>
              </a:rPr>
              <a:t>3</a:t>
            </a:r>
            <a:endParaRPr kumimoji="0" lang="zh-CN" altLang="en-US"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mn-cs"/>
            </a:endParaRPr>
          </a:p>
        </p:txBody>
      </p:sp>
      <p:sp>
        <p:nvSpPr>
          <p:cNvPr id="34" name="文本框 23"/>
          <p:cNvSpPr txBox="1">
            <a:spLocks noChangeArrowheads="1"/>
          </p:cNvSpPr>
          <p:nvPr/>
        </p:nvSpPr>
        <p:spPr bwMode="auto">
          <a:xfrm>
            <a:off x="5897564" y="50847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C00000">
                    <a:lumMod val="75000"/>
                  </a:srgbClr>
                </a:solidFill>
                <a:effectLst/>
                <a:uLnTx/>
                <a:uFillTx/>
                <a:latin typeface="微软雅黑" panose="020B0503020204020204" pitchFamily="34" charset="-122"/>
                <a:ea typeface="微软雅黑" panose="020B0503020204020204" pitchFamily="34" charset="-122"/>
                <a:cs typeface="+mn-cs"/>
              </a:rPr>
              <a:t>AI</a:t>
            </a:r>
            <a:r>
              <a:rPr kumimoji="0" lang="zh-CN" altLang="en-US" sz="2400" b="0" i="0" u="none" strike="noStrike" kern="1200" cap="none" spc="0" normalizeH="0" baseline="0" noProof="0">
                <a:ln>
                  <a:noFill/>
                </a:ln>
                <a:solidFill>
                  <a:srgbClr val="C00000">
                    <a:lumMod val="75000"/>
                  </a:srgbClr>
                </a:solidFill>
                <a:effectLst/>
                <a:uLnTx/>
                <a:uFillTx/>
                <a:latin typeface="微软雅黑" panose="020B0503020204020204" pitchFamily="34" charset="-122"/>
                <a:ea typeface="微软雅黑" panose="020B0503020204020204" pitchFamily="34" charset="-122"/>
                <a:cs typeface="+mn-cs"/>
              </a:rPr>
              <a:t>动作大揭密</a:t>
            </a:r>
            <a:endParaRPr kumimoji="0" lang="zh-CN" altLang="en-US" sz="2400" b="0" i="0" u="none" strike="noStrike" kern="1200" cap="none" spc="0" normalizeH="0" baseline="0" noProof="0">
              <a:ln>
                <a:noFill/>
              </a:ln>
              <a:solidFill>
                <a:srgbClr val="C00000">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35" name="直接连接符 34"/>
          <p:cNvCxnSpPr/>
          <p:nvPr/>
        </p:nvCxnSpPr>
        <p:spPr>
          <a:xfrm flipH="1">
            <a:off x="5521326" y="4895850"/>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5322888" y="46069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mn-cs"/>
              </a:rPr>
              <a:t>4</a:t>
            </a:r>
            <a:endParaRPr kumimoji="0" lang="zh-CN" altLang="en-US"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mn-cs"/>
            </a:endParaRPr>
          </a:p>
        </p:txBody>
      </p:sp>
      <p:sp>
        <p:nvSpPr>
          <p:cNvPr id="7" name="灯片编号占位符 6"/>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51054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4.Gray Wolf Optimization Algorithm for Multi-Constraints Second-Order Stochastic Dominance Portfolio Optimization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用于多约束二阶随机占优组合优化的灰狼优化算法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③模型及训练</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接下来应用灰狼优化算法来对模型进行优化。对于</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模型，本文使用资产收益率作为灰狼算法的适应度函数，并将初始化的狼群向量约束为</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101</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维的投资比例向量。</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GWO⽅</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法的算法描述如算法</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所示。</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0" name="图片 19"/>
          <p:cNvPicPr/>
          <p:nvPr/>
        </p:nvPicPr>
        <p:blipFill>
          <a:blip r:embed="rId2">
            <a:clrChange>
              <a:clrFrom>
                <a:srgbClr val="FFFFFF"/>
              </a:clrFrom>
              <a:clrTo>
                <a:srgbClr val="FFFFFF">
                  <a:alpha val="0"/>
                </a:srgbClr>
              </a:clrTo>
            </a:clrChange>
          </a:blip>
          <a:stretch>
            <a:fillRect/>
          </a:stretch>
        </p:blipFill>
        <p:spPr>
          <a:xfrm>
            <a:off x="3233651" y="2810404"/>
            <a:ext cx="6099457" cy="3545946"/>
          </a:xfrm>
          <a:prstGeom prst="rect">
            <a:avLst/>
          </a:prstGeom>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00947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4.Gray Wolf Optimization Algorithm for Multi-Constraints Second-Order Stochastic Dominance Portfolio Optimization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用于多约束二阶随机占优组合优化的灰狼优化算法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④实验结果及过程分析</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8" name="图片 7"/>
          <p:cNvPicPr/>
          <p:nvPr/>
        </p:nvPicPr>
        <p:blipFill>
          <a:blip r:embed="rId2"/>
          <a:stretch>
            <a:fillRect/>
          </a:stretch>
        </p:blipFill>
        <p:spPr>
          <a:xfrm>
            <a:off x="6864095" y="1826860"/>
            <a:ext cx="4973003" cy="4529490"/>
          </a:xfrm>
          <a:prstGeom prst="rect">
            <a:avLst/>
          </a:prstGeom>
        </p:spPr>
      </p:pic>
      <p:sp>
        <p:nvSpPr>
          <p:cNvPr id="9" name="文本框 8"/>
          <p:cNvSpPr txBox="1"/>
          <p:nvPr/>
        </p:nvSpPr>
        <p:spPr>
          <a:xfrm>
            <a:off x="729662" y="2105808"/>
            <a:ext cx="5759211" cy="4150367"/>
          </a:xfrm>
          <a:prstGeom prst="rect">
            <a:avLst/>
          </a:prstGeom>
          <a:noFill/>
          <a:effectLst/>
        </p:spPr>
        <p:txBody>
          <a:bodyPr wrap="square">
            <a:spAutoFit/>
          </a:bodyPr>
          <a:lstStyle/>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数据集：</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本文使用</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FTSE100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指数中涉及的股票作为数据源，收集了</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2016</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年</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12</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月之前的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101</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个</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FTSE100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指数资产的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249</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个每日历史收益率，用于构建投资组合策略。具体而言，使用前</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200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个每日历史收益率构建投资组合策略，并使用剩下的</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49</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个每日历史收益率进行样本外测试。</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endParaRPr kumimoji="0" lang="zh-CN" altLang="en-US" sz="11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endParaRPr kumimoji="0" lang="en-US" altLang="zh-CN" sz="11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优化算法：</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灰狼优化算法；</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baseline</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：粒子群优化（</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PSO</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Particle Swarm Optimization</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）算法和遗传算法（</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GA</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Genetic Algorithm</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endParaRPr kumimoji="0" lang="zh-CN" altLang="en-US" sz="11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实验结果：</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如右图所示</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00947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4.Gray Wolf Optimization Algorithm for Multi-Constraints Second-Order Stochastic Dominance Portfolio Optimization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用于多约束二阶随机占优组合优化的灰狼优化算法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④实验结果及过程分析</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8" name="图片 7"/>
          <p:cNvPicPr/>
          <p:nvPr/>
        </p:nvPicPr>
        <p:blipFill>
          <a:blip r:embed="rId2"/>
          <a:stretch>
            <a:fillRect/>
          </a:stretch>
        </p:blipFill>
        <p:spPr>
          <a:xfrm>
            <a:off x="760934" y="2328510"/>
            <a:ext cx="5313292" cy="4529490"/>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6074226" y="2373419"/>
                <a:ext cx="5759211" cy="4010329"/>
              </a:xfrm>
              <a:prstGeom prst="rect">
                <a:avLst/>
              </a:prstGeom>
              <a:noFill/>
              <a:effectLst/>
            </p:spPr>
            <p:txBody>
              <a:bodyPr wrap="square">
                <a:spAutoFit/>
              </a:bodyPr>
              <a:lstStyle/>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实验结果分析：</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主要考虑四个指标：偏度、峰度、</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VaR</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或</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14:m>
                  <m:oMath xmlns:m="http://schemas.openxmlformats.org/officeDocument/2006/math">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𝐸</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𝑔</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err="1" smtClean="0">
                        <a:ln>
                          <a:noFill/>
                        </a:ln>
                        <a:solidFill>
                          <a:srgbClr val="8B0012"/>
                        </a:solidFill>
                        <a:effectLst/>
                        <a:uLnTx/>
                        <a:uFillTx/>
                        <a:latin typeface="Cambria Math" panose="02040503050406030204" pitchFamily="18" charset="0"/>
                        <a:cs typeface="+mn-cs"/>
                      </a:rPr>
                      <m:t>𝑥</m:t>
                    </m:r>
                    <m:r>
                      <a:rPr kumimoji="0" lang="en-US" altLang="zh-CN" sz="1600" b="0" i="1" u="none" strike="noStrike" kern="1200" cap="none" spc="0" normalizeH="0" baseline="0" noProof="0" dirty="0" err="1" smtClean="0">
                        <a:ln>
                          <a:noFill/>
                        </a:ln>
                        <a:solidFill>
                          <a:srgbClr val="8B0012"/>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err="1" smtClean="0">
                        <a:ln>
                          <a:noFill/>
                        </a:ln>
                        <a:solidFill>
                          <a:srgbClr val="8B0012"/>
                        </a:solidFill>
                        <a:effectLst/>
                        <a:uLnTx/>
                        <a:uFillTx/>
                        <a:latin typeface="Cambria Math" panose="02040503050406030204" pitchFamily="18" charset="0"/>
                        <a:cs typeface="+mn-cs"/>
                      </a:rPr>
                      <m:t>𝜉</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m:t>
                    </m:r>
                  </m:oMath>
                </a14:m>
                <a:endPar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模型衍生的组合的偏度均高于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FTSE100</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指数和对照组</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y</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而</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其峰度值相对较低。这说明，通过</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算法优化的组合相比于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FTSE100</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指数和对照组</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y</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，通常具有更高的盈利能力和较低的风险。</a:t>
                </a:r>
                <a:endPar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将</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模型与</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模型进行比较可以发现，在回报率指标上，通过</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模型得到的组合通常表现优于</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模型。因此，</a:t>
                </a:r>
                <a:r>
                  <a:rPr kumimoji="0" lang="en-US" altLang="zh-CN" sz="1600" b="0" i="0" u="none" strike="noStrike" kern="1200" cap="none" spc="0" normalizeH="0" baseline="0" noProof="0" dirty="0" err="1">
                    <a:ln>
                      <a:noFill/>
                    </a:ln>
                    <a:solidFill>
                      <a:srgbClr val="FFFFFF">
                        <a:lumMod val="50000"/>
                      </a:srgbClr>
                    </a:solidFill>
                    <a:effectLst/>
                    <a:uLnTx/>
                    <a:uFillTx/>
                    <a:latin typeface="楷体" panose="02010609060101010101" charset="-122"/>
                    <a:ea typeface="楷体" panose="02010609060101010101" charset="-122"/>
                    <a:cs typeface="+mn-cs"/>
                  </a:rPr>
                  <a:t>CVaR</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作为一种风险度量具有特殊的优势。</a:t>
                </a:r>
                <a:endPar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将</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算法与</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PSO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算法和</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GA</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进行比较，可以看出，当满足组合优化模型的所有约束条件时，这三种算法均能获得超额回报。然而，作为主要评估指标，通过</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算法优化的组合的回报率明显高于通过</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PSO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算法和</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GA</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优化的组合。这表明</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算法在优化</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和</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组合优化模型方面具有更高的优化能力。</a:t>
                </a:r>
                <a:endPar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endParaRPr>
              </a:p>
            </p:txBody>
          </p:sp>
        </mc:Choice>
        <mc:Fallback>
          <p:sp>
            <p:nvSpPr>
              <p:cNvPr id="9" name="文本框 8"/>
              <p:cNvSpPr txBox="1">
                <a:spLocks noRot="1" noChangeAspect="1" noMove="1" noResize="1" noEditPoints="1" noAdjustHandles="1" noChangeArrowheads="1" noChangeShapeType="1" noTextEdit="1"/>
              </p:cNvSpPr>
              <p:nvPr/>
            </p:nvSpPr>
            <p:spPr>
              <a:xfrm>
                <a:off x="6074226" y="2373419"/>
                <a:ext cx="5759211" cy="4010329"/>
              </a:xfrm>
              <a:prstGeom prst="rect">
                <a:avLst/>
              </a:prstGeom>
              <a:blipFill rotWithShape="1">
                <a:blip r:embed="rId3"/>
                <a:stretch>
                  <a:fillRect l="-8" t="-11" r="-1805" b="2"/>
                </a:stretch>
              </a:blipFill>
              <a:effectLst/>
            </p:spPr>
            <p:txBody>
              <a:bodyPr/>
              <a:lstStyle/>
              <a:p>
                <a:r>
                  <a:rPr lang="zh-CN" altLang="en-US">
                    <a:noFill/>
                  </a:rPr>
                  <a:t> </a:t>
                </a:r>
              </a:p>
            </p:txBody>
          </p:sp>
        </mc:Fallback>
      </mc:AlternateContent>
      <p:sp>
        <p:nvSpPr>
          <p:cNvPr id="10" name="文本框 9"/>
          <p:cNvSpPr txBox="1"/>
          <p:nvPr/>
        </p:nvSpPr>
        <p:spPr>
          <a:xfrm>
            <a:off x="900093" y="2084110"/>
            <a:ext cx="79493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置信水平</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1" name="文本框 10"/>
          <p:cNvSpPr txBox="1"/>
          <p:nvPr/>
        </p:nvSpPr>
        <p:spPr>
          <a:xfrm>
            <a:off x="1573325" y="1991777"/>
            <a:ext cx="99292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优化</a:t>
            </a:r>
            <a:r>
              <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MCVSK/</a:t>
            </a:r>
            <a:endPar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MVSK</a:t>
            </a: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的算法</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2" name="文本框 11"/>
          <p:cNvSpPr txBox="1"/>
          <p:nvPr/>
        </p:nvSpPr>
        <p:spPr>
          <a:xfrm>
            <a:off x="2401415" y="2084110"/>
            <a:ext cx="9653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偏度 峰度</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3" name="文本框 12"/>
          <p:cNvSpPr txBox="1"/>
          <p:nvPr/>
        </p:nvSpPr>
        <p:spPr>
          <a:xfrm>
            <a:off x="3374436" y="2084110"/>
            <a:ext cx="9653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风险度量</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4" name="文本框 13"/>
          <p:cNvSpPr txBox="1"/>
          <p:nvPr/>
        </p:nvSpPr>
        <p:spPr>
          <a:xfrm>
            <a:off x="4151560" y="1991777"/>
            <a:ext cx="96536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投资组合</a:t>
            </a:r>
            <a:endPar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收益率</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5" name="文本框 14"/>
          <p:cNvSpPr txBox="1"/>
          <p:nvPr/>
        </p:nvSpPr>
        <p:spPr>
          <a:xfrm>
            <a:off x="4866010" y="1991777"/>
            <a:ext cx="71653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最大投资比例</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6" name="文本框 15"/>
          <p:cNvSpPr txBox="1"/>
          <p:nvPr/>
        </p:nvSpPr>
        <p:spPr>
          <a:xfrm>
            <a:off x="5367837" y="1991777"/>
            <a:ext cx="8885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算法平均运行时间</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2" name="矩形 1"/>
          <p:cNvSpPr/>
          <p:nvPr/>
        </p:nvSpPr>
        <p:spPr>
          <a:xfrm>
            <a:off x="2401415" y="2634558"/>
            <a:ext cx="441373" cy="3096286"/>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17" name="矩形 16"/>
          <p:cNvSpPr/>
          <p:nvPr/>
        </p:nvSpPr>
        <p:spPr>
          <a:xfrm>
            <a:off x="2401414" y="5911960"/>
            <a:ext cx="441374" cy="74233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18" name="文本框 17"/>
          <p:cNvSpPr txBox="1"/>
          <p:nvPr/>
        </p:nvSpPr>
        <p:spPr>
          <a:xfrm rot="5400000">
            <a:off x="2494227" y="5701890"/>
            <a:ext cx="25574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a:t>
            </a:r>
            <a:endParaRPr kumimoji="0" lang="zh-CN" altLang="en-US" sz="11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9" name="矩形 18"/>
          <p:cNvSpPr/>
          <p:nvPr/>
        </p:nvSpPr>
        <p:spPr>
          <a:xfrm>
            <a:off x="2893093" y="2634558"/>
            <a:ext cx="441373" cy="3096286"/>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20" name="矩形 19"/>
          <p:cNvSpPr/>
          <p:nvPr/>
        </p:nvSpPr>
        <p:spPr>
          <a:xfrm>
            <a:off x="2893093" y="5911960"/>
            <a:ext cx="441374" cy="74233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24" name="文本框 23"/>
          <p:cNvSpPr txBox="1"/>
          <p:nvPr/>
        </p:nvSpPr>
        <p:spPr>
          <a:xfrm rot="16200000">
            <a:off x="3010719" y="5690597"/>
            <a:ext cx="203704"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a:t>
            </a:r>
            <a:endParaRPr kumimoji="0" lang="zh-CN" altLang="en-US" sz="1100" b="1"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00947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4.Gray </a:t>
            </a:r>
            <a:r>
              <a:rPr kumimoji="0" lang="en-US" altLang="zh-CN" sz="1800" b="0" i="0" u="none" strike="noStrike" kern="1200" cap="none" spc="0" normalizeH="0" baseline="0" noProof="0">
                <a:ln>
                  <a:noFill/>
                </a:ln>
                <a:solidFill>
                  <a:srgbClr val="8B0012"/>
                </a:solidFill>
                <a:effectLst/>
                <a:uLnTx/>
                <a:uFillTx/>
                <a:latin typeface="楷体" panose="02010609060101010101" charset="-122"/>
                <a:ea typeface="楷体" panose="02010609060101010101" charset="-122"/>
                <a:cs typeface="楷体" panose="02010609060101010101" charset="-122"/>
              </a:rPr>
              <a:t>Wolf Optimization </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Algorithm for Multi-Constraints Second-Order Stochastic Dominance Portfolio Optimization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用于多约束二阶随机占优组合优化的灰狼优化算法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④实验结果及过程分析</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8" name="图片 7"/>
          <p:cNvPicPr/>
          <p:nvPr/>
        </p:nvPicPr>
        <p:blipFill>
          <a:blip r:embed="rId2"/>
          <a:stretch>
            <a:fillRect/>
          </a:stretch>
        </p:blipFill>
        <p:spPr>
          <a:xfrm>
            <a:off x="760934" y="2328510"/>
            <a:ext cx="5313292" cy="4529490"/>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6074226" y="2373419"/>
                <a:ext cx="5759211" cy="4010329"/>
              </a:xfrm>
              <a:prstGeom prst="rect">
                <a:avLst/>
              </a:prstGeom>
              <a:noFill/>
              <a:effectLst/>
            </p:spPr>
            <p:txBody>
              <a:bodyPr wrap="square">
                <a:spAutoFit/>
              </a:bodyPr>
              <a:lstStyle/>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实验结果分析：</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主要考虑四个指标：偏度、峰度、</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VaR</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或</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14:m>
                  <m:oMath xmlns:m="http://schemas.openxmlformats.org/officeDocument/2006/math">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𝐸</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𝑔</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err="1" smtClean="0">
                        <a:ln>
                          <a:noFill/>
                        </a:ln>
                        <a:solidFill>
                          <a:srgbClr val="8B0012"/>
                        </a:solidFill>
                        <a:effectLst/>
                        <a:uLnTx/>
                        <a:uFillTx/>
                        <a:latin typeface="Cambria Math" panose="02040503050406030204" pitchFamily="18" charset="0"/>
                        <a:cs typeface="+mn-cs"/>
                      </a:rPr>
                      <m:t>𝑥</m:t>
                    </m:r>
                    <m:r>
                      <a:rPr kumimoji="0" lang="en-US" altLang="zh-CN" sz="1600" b="0" i="1" u="none" strike="noStrike" kern="1200" cap="none" spc="0" normalizeH="0" baseline="0" noProof="0" dirty="0" err="1" smtClean="0">
                        <a:ln>
                          <a:noFill/>
                        </a:ln>
                        <a:solidFill>
                          <a:srgbClr val="8B0012"/>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err="1" smtClean="0">
                        <a:ln>
                          <a:noFill/>
                        </a:ln>
                        <a:solidFill>
                          <a:srgbClr val="8B0012"/>
                        </a:solidFill>
                        <a:effectLst/>
                        <a:uLnTx/>
                        <a:uFillTx/>
                        <a:latin typeface="Cambria Math" panose="02040503050406030204" pitchFamily="18" charset="0"/>
                        <a:cs typeface="+mn-cs"/>
                      </a:rPr>
                      <m:t>𝜉</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m:t>
                    </m:r>
                  </m:oMath>
                </a14:m>
                <a:endPar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模型衍生的组合的偏度均高于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FTSE100</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指数和对照组</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y</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而</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其峰度值相对较低。这说明，通过</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算法优化的组合相比于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FTSE100</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指数和对照组</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y</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，通常具有更高的盈利能力和较低的风险。</a:t>
                </a:r>
                <a:endPar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将</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模型进行比较可以发现，在回报率指标上，通过</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模型得到的组合通常表现优于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模型。因此，</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作为一种风险度量具有特殊的优势。</a:t>
                </a:r>
                <a:endPar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将</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算法与</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PSO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算法和</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GA</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进行比较，可以看出，当满足组合优化模型的所有约束条件时，这三种算法均能获得超额回报。然而，作为主要评估指标，通过</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算法优化的组合的回报率明显高于通过</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PSO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算法和</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GA</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优化的组合。这表明</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算法在优化</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和</a:t>
                </a:r>
                <a:r>
                  <a:rPr kumimoji="0" lang="en-US"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rPr>
                  <a:t>组合优化模型方面具有更高的优化能力。</a:t>
                </a:r>
                <a:endParaRPr kumimoji="0" lang="zh-CN" altLang="zh-CN" sz="1600" b="0" i="0" u="none" strike="noStrike" kern="1200" cap="none" spc="0" normalizeH="0" baseline="0" noProof="0" dirty="0">
                  <a:ln>
                    <a:noFill/>
                  </a:ln>
                  <a:solidFill>
                    <a:srgbClr val="FFFFFF">
                      <a:lumMod val="50000"/>
                    </a:srgbClr>
                  </a:solidFill>
                  <a:effectLst/>
                  <a:uLnTx/>
                  <a:uFillTx/>
                  <a:latin typeface="楷体" panose="02010609060101010101" charset="-122"/>
                  <a:ea typeface="楷体" panose="02010609060101010101" charset="-122"/>
                  <a:cs typeface="+mn-cs"/>
                </a:endParaRPr>
              </a:p>
            </p:txBody>
          </p:sp>
        </mc:Choice>
        <mc:Fallback>
          <p:sp>
            <p:nvSpPr>
              <p:cNvPr id="9" name="文本框 8"/>
              <p:cNvSpPr txBox="1">
                <a:spLocks noRot="1" noChangeAspect="1" noMove="1" noResize="1" noEditPoints="1" noAdjustHandles="1" noChangeArrowheads="1" noChangeShapeType="1" noTextEdit="1"/>
              </p:cNvSpPr>
              <p:nvPr/>
            </p:nvSpPr>
            <p:spPr>
              <a:xfrm>
                <a:off x="6074226" y="2373419"/>
                <a:ext cx="5759211" cy="4010329"/>
              </a:xfrm>
              <a:prstGeom prst="rect">
                <a:avLst/>
              </a:prstGeom>
              <a:blipFill rotWithShape="1">
                <a:blip r:embed="rId3"/>
                <a:stretch>
                  <a:fillRect l="-8" t="-11" r="-1805" b="2"/>
                </a:stretch>
              </a:blipFill>
              <a:effectLst/>
            </p:spPr>
            <p:txBody>
              <a:bodyPr/>
              <a:lstStyle/>
              <a:p>
                <a:r>
                  <a:rPr lang="zh-CN" altLang="en-US">
                    <a:noFill/>
                  </a:rPr>
                  <a:t> </a:t>
                </a:r>
              </a:p>
            </p:txBody>
          </p:sp>
        </mc:Fallback>
      </mc:AlternateContent>
      <p:sp>
        <p:nvSpPr>
          <p:cNvPr id="10" name="文本框 9"/>
          <p:cNvSpPr txBox="1"/>
          <p:nvPr/>
        </p:nvSpPr>
        <p:spPr>
          <a:xfrm>
            <a:off x="900093" y="2084110"/>
            <a:ext cx="79493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置信水平</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1" name="文本框 10"/>
          <p:cNvSpPr txBox="1"/>
          <p:nvPr/>
        </p:nvSpPr>
        <p:spPr>
          <a:xfrm>
            <a:off x="1573325" y="1991777"/>
            <a:ext cx="99292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优化</a:t>
            </a:r>
            <a:r>
              <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MCVSK/</a:t>
            </a:r>
            <a:endPar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MVSK</a:t>
            </a: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的算法</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2" name="文本框 11"/>
          <p:cNvSpPr txBox="1"/>
          <p:nvPr/>
        </p:nvSpPr>
        <p:spPr>
          <a:xfrm>
            <a:off x="2401415" y="2084110"/>
            <a:ext cx="9653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偏度 峰度</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3" name="文本框 12"/>
          <p:cNvSpPr txBox="1"/>
          <p:nvPr/>
        </p:nvSpPr>
        <p:spPr>
          <a:xfrm>
            <a:off x="3374436" y="2084110"/>
            <a:ext cx="9653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风险度量</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4" name="文本框 13"/>
          <p:cNvSpPr txBox="1"/>
          <p:nvPr/>
        </p:nvSpPr>
        <p:spPr>
          <a:xfrm>
            <a:off x="4151560" y="1991777"/>
            <a:ext cx="96536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投资组合</a:t>
            </a:r>
            <a:endPar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收益率</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5" name="文本框 14"/>
          <p:cNvSpPr txBox="1"/>
          <p:nvPr/>
        </p:nvSpPr>
        <p:spPr>
          <a:xfrm>
            <a:off x="4866010" y="1991777"/>
            <a:ext cx="71653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最大投资比例</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6" name="文本框 15"/>
          <p:cNvSpPr txBox="1"/>
          <p:nvPr/>
        </p:nvSpPr>
        <p:spPr>
          <a:xfrm>
            <a:off x="5367837" y="1991777"/>
            <a:ext cx="8885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算法平均运行时间</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7" name="矩形 16"/>
          <p:cNvSpPr/>
          <p:nvPr/>
        </p:nvSpPr>
        <p:spPr>
          <a:xfrm>
            <a:off x="4482006" y="2623289"/>
            <a:ext cx="441373" cy="152319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18" name="矩形 17"/>
          <p:cNvSpPr/>
          <p:nvPr/>
        </p:nvSpPr>
        <p:spPr>
          <a:xfrm>
            <a:off x="4482006" y="4224243"/>
            <a:ext cx="441373" cy="1506601"/>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算法理论在金融领域的应用</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729662" y="1176208"/>
            <a:ext cx="11107436" cy="100947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4.Gray Wolf Optimization Algorithm for Multi-Constraints Second-Order Stochastic Dominance Portfolio Optimization </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用于多约束二阶随机占优组合优化的灰狼优化算法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④实验结果及过程分析</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8" name="图片 7"/>
          <p:cNvPicPr/>
          <p:nvPr/>
        </p:nvPicPr>
        <p:blipFill>
          <a:blip r:embed="rId2"/>
          <a:stretch>
            <a:fillRect/>
          </a:stretch>
        </p:blipFill>
        <p:spPr>
          <a:xfrm>
            <a:off x="760934" y="2328510"/>
            <a:ext cx="5313292" cy="4529490"/>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6074226" y="2373419"/>
                <a:ext cx="5759211" cy="4010329"/>
              </a:xfrm>
              <a:prstGeom prst="rect">
                <a:avLst/>
              </a:prstGeom>
              <a:noFill/>
              <a:effectLst/>
            </p:spPr>
            <p:txBody>
              <a:bodyPr wrap="square">
                <a:spAutoFit/>
              </a:bodyPr>
              <a:lstStyle/>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实验结果分析：</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主要考虑四个指标：偏度、峰度、</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VaR</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或</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14:m>
                  <m:oMath xmlns:m="http://schemas.openxmlformats.org/officeDocument/2006/math">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𝐸</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𝑔</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err="1" smtClean="0">
                        <a:ln>
                          <a:noFill/>
                        </a:ln>
                        <a:solidFill>
                          <a:srgbClr val="8B0012"/>
                        </a:solidFill>
                        <a:effectLst/>
                        <a:uLnTx/>
                        <a:uFillTx/>
                        <a:latin typeface="Cambria Math" panose="02040503050406030204" pitchFamily="18" charset="0"/>
                        <a:cs typeface="+mn-cs"/>
                      </a:rPr>
                      <m:t>𝑥</m:t>
                    </m:r>
                    <m:r>
                      <a:rPr kumimoji="0" lang="en-US" altLang="zh-CN" sz="1600" b="0" i="1" u="none" strike="noStrike" kern="1200" cap="none" spc="0" normalizeH="0" baseline="0" noProof="0" dirty="0" err="1" smtClean="0">
                        <a:ln>
                          <a:noFill/>
                        </a:ln>
                        <a:solidFill>
                          <a:srgbClr val="8B0012"/>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err="1" smtClean="0">
                        <a:ln>
                          <a:noFill/>
                        </a:ln>
                        <a:solidFill>
                          <a:srgbClr val="8B0012"/>
                        </a:solidFill>
                        <a:effectLst/>
                        <a:uLnTx/>
                        <a:uFillTx/>
                        <a:latin typeface="Cambria Math" panose="02040503050406030204" pitchFamily="18" charset="0"/>
                        <a:cs typeface="+mn-cs"/>
                      </a:rPr>
                      <m:t>𝜉</m:t>
                    </m:r>
                    <m:r>
                      <a:rPr kumimoji="0" lang="en-US" altLang="zh-CN" sz="1600" b="0" i="1" u="none" strike="noStrike" kern="1200" cap="none" spc="0" normalizeH="0" baseline="0" noProof="0" dirty="0" smtClean="0">
                        <a:ln>
                          <a:noFill/>
                        </a:ln>
                        <a:solidFill>
                          <a:srgbClr val="8B0012"/>
                        </a:solidFill>
                        <a:effectLst/>
                        <a:uLnTx/>
                        <a:uFillTx/>
                        <a:latin typeface="Cambria Math" panose="02040503050406030204" pitchFamily="18" charset="0"/>
                        <a:cs typeface="+mn-cs"/>
                      </a:rPr>
                      <m:t>)]</m:t>
                    </m:r>
                  </m:oMath>
                </a14:m>
                <a:endPar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模型衍生的组合的偏度均高于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FTSE100</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指数和对照组</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y</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而</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其峰度值相对较低。这说明，通过</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算法优化的组合相比于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FTSE100</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指数和对照组</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y</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，通常具有更高的盈利能力和较低的风险。</a:t>
                </a:r>
                <a:endPar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将</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模型进行比较可以发现，在回报率指标上，通过</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模型得到的组合通常表现优于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模型。因此，</a:t>
                </a: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mn-cs"/>
                  </a:rPr>
                  <a:t>CVaR</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作为一种风险度量具有特殊的优势。</a:t>
                </a:r>
                <a:endPar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将</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算法与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PSO</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算法和</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GA</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进行比较，可以看出，当满足组合优化模型的所有约束条件时，这三种算法均能获得超额回报。然而，作为主要评估指标，通过</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算法优化的组合的回报率明显高于通过</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PSO</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算法和</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GA</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优化的组合。这表明</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GWO</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算法在优化</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MCVSK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和</a:t>
                </a:r>
                <a:r>
                  <a:rPr kumimoji="0" lang="en-US"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MVSK</a:t>
                </a:r>
                <a:r>
                  <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组合优化模型方面具有更高的优化能力。</a:t>
                </a:r>
                <a:endParaRPr kumimoji="0" lang="zh-CN" altLang="zh-CN"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mc:Choice>
        <mc:Fallback>
          <p:sp>
            <p:nvSpPr>
              <p:cNvPr id="9" name="文本框 8"/>
              <p:cNvSpPr txBox="1">
                <a:spLocks noRot="1" noChangeAspect="1" noMove="1" noResize="1" noEditPoints="1" noAdjustHandles="1" noChangeArrowheads="1" noChangeShapeType="1" noTextEdit="1"/>
              </p:cNvSpPr>
              <p:nvPr/>
            </p:nvSpPr>
            <p:spPr>
              <a:xfrm>
                <a:off x="6074226" y="2373419"/>
                <a:ext cx="5759211" cy="4010329"/>
              </a:xfrm>
              <a:prstGeom prst="rect">
                <a:avLst/>
              </a:prstGeom>
              <a:blipFill rotWithShape="1">
                <a:blip r:embed="rId3"/>
                <a:stretch>
                  <a:fillRect l="-8" t="-11" r="-1805" b="2"/>
                </a:stretch>
              </a:blipFill>
              <a:effectLst/>
            </p:spPr>
            <p:txBody>
              <a:bodyPr/>
              <a:lstStyle/>
              <a:p>
                <a:r>
                  <a:rPr lang="zh-CN" altLang="en-US">
                    <a:noFill/>
                  </a:rPr>
                  <a:t> </a:t>
                </a:r>
              </a:p>
            </p:txBody>
          </p:sp>
        </mc:Fallback>
      </mc:AlternateContent>
      <p:sp>
        <p:nvSpPr>
          <p:cNvPr id="10" name="文本框 9"/>
          <p:cNvSpPr txBox="1"/>
          <p:nvPr/>
        </p:nvSpPr>
        <p:spPr>
          <a:xfrm>
            <a:off x="900093" y="2084110"/>
            <a:ext cx="79493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置信水平</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1" name="文本框 10"/>
          <p:cNvSpPr txBox="1"/>
          <p:nvPr/>
        </p:nvSpPr>
        <p:spPr>
          <a:xfrm>
            <a:off x="1573325" y="1991777"/>
            <a:ext cx="99292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优化</a:t>
            </a:r>
            <a:r>
              <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MCVSK/</a:t>
            </a:r>
            <a:endPar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MVSK</a:t>
            </a: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的算法</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2" name="文本框 11"/>
          <p:cNvSpPr txBox="1"/>
          <p:nvPr/>
        </p:nvSpPr>
        <p:spPr>
          <a:xfrm>
            <a:off x="2401415" y="2084110"/>
            <a:ext cx="9653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偏度 峰度</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3" name="文本框 12"/>
          <p:cNvSpPr txBox="1"/>
          <p:nvPr/>
        </p:nvSpPr>
        <p:spPr>
          <a:xfrm>
            <a:off x="3374436" y="2084110"/>
            <a:ext cx="9653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风险度量</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4" name="文本框 13"/>
          <p:cNvSpPr txBox="1"/>
          <p:nvPr/>
        </p:nvSpPr>
        <p:spPr>
          <a:xfrm>
            <a:off x="4151560" y="1991777"/>
            <a:ext cx="96536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投资组合</a:t>
            </a:r>
            <a:endParaRPr kumimoji="0" lang="en-US" altLang="zh-CN"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收益率</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5" name="文本框 14"/>
          <p:cNvSpPr txBox="1"/>
          <p:nvPr/>
        </p:nvSpPr>
        <p:spPr>
          <a:xfrm>
            <a:off x="4866010" y="1991777"/>
            <a:ext cx="71653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最大投资比例</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6" name="文本框 15"/>
          <p:cNvSpPr txBox="1"/>
          <p:nvPr/>
        </p:nvSpPr>
        <p:spPr>
          <a:xfrm>
            <a:off x="5367837" y="1991777"/>
            <a:ext cx="8885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rPr>
              <a:t>算法平均运行时间</a:t>
            </a:r>
            <a:endParaRPr kumimoji="0" lang="zh-CN" altLang="en-US" sz="1200" b="0" i="0" u="none" strike="noStrike" kern="1200" cap="none" spc="0" normalizeH="0" baseline="0" noProof="0" dirty="0">
              <a:ln>
                <a:noFill/>
              </a:ln>
              <a:solidFill>
                <a:srgbClr val="9A0001"/>
              </a:solidFill>
              <a:effectLst/>
              <a:uLnTx/>
              <a:uFillTx/>
              <a:latin typeface="楷体" panose="02010609060101010101" charset="-122"/>
              <a:ea typeface="楷体" panose="02010609060101010101" charset="-122"/>
              <a:cs typeface="+mn-cs"/>
            </a:endParaRPr>
          </a:p>
        </p:txBody>
      </p:sp>
      <p:sp>
        <p:nvSpPr>
          <p:cNvPr id="17" name="矩形 16"/>
          <p:cNvSpPr/>
          <p:nvPr/>
        </p:nvSpPr>
        <p:spPr>
          <a:xfrm>
            <a:off x="4453322" y="2623289"/>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18" name="矩形 17"/>
          <p:cNvSpPr/>
          <p:nvPr/>
        </p:nvSpPr>
        <p:spPr>
          <a:xfrm>
            <a:off x="1784203" y="2623289"/>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19" name="矩形 18"/>
          <p:cNvSpPr/>
          <p:nvPr/>
        </p:nvSpPr>
        <p:spPr>
          <a:xfrm>
            <a:off x="4453322" y="3158152"/>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20" name="矩形 19"/>
          <p:cNvSpPr/>
          <p:nvPr/>
        </p:nvSpPr>
        <p:spPr>
          <a:xfrm>
            <a:off x="1784203" y="3158152"/>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24" name="矩形 23"/>
          <p:cNvSpPr/>
          <p:nvPr/>
        </p:nvSpPr>
        <p:spPr>
          <a:xfrm>
            <a:off x="4453322" y="3693015"/>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25" name="矩形 24"/>
          <p:cNvSpPr/>
          <p:nvPr/>
        </p:nvSpPr>
        <p:spPr>
          <a:xfrm>
            <a:off x="1784203" y="3693015"/>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26" name="矩形 25"/>
          <p:cNvSpPr/>
          <p:nvPr/>
        </p:nvSpPr>
        <p:spPr>
          <a:xfrm>
            <a:off x="4453322" y="4211059"/>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28" name="矩形 27"/>
          <p:cNvSpPr/>
          <p:nvPr/>
        </p:nvSpPr>
        <p:spPr>
          <a:xfrm>
            <a:off x="1784203" y="4211059"/>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29" name="矩形 28"/>
          <p:cNvSpPr/>
          <p:nvPr/>
        </p:nvSpPr>
        <p:spPr>
          <a:xfrm>
            <a:off x="4453322" y="4730490"/>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30" name="矩形 29"/>
          <p:cNvSpPr/>
          <p:nvPr/>
        </p:nvSpPr>
        <p:spPr>
          <a:xfrm>
            <a:off x="1784203" y="4730490"/>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31" name="矩形 30"/>
          <p:cNvSpPr/>
          <p:nvPr/>
        </p:nvSpPr>
        <p:spPr>
          <a:xfrm>
            <a:off x="4453322" y="5270531"/>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32" name="矩形 31"/>
          <p:cNvSpPr/>
          <p:nvPr/>
        </p:nvSpPr>
        <p:spPr>
          <a:xfrm>
            <a:off x="1784203" y="5270531"/>
            <a:ext cx="441373" cy="138018"/>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120"/>
            <a:ext cx="1219200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19" name="文本框 8"/>
          <p:cNvSpPr txBox="1">
            <a:spLocks noChangeArrowheads="1"/>
          </p:cNvSpPr>
          <p:nvPr/>
        </p:nvSpPr>
        <p:spPr bwMode="auto">
          <a:xfrm>
            <a:off x="1014977" y="2912409"/>
            <a:ext cx="10100945"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5400" b="1" dirty="0">
                <a:solidFill>
                  <a:schemeClr val="accent1">
                    <a:lumMod val="75000"/>
                  </a:schemeClr>
                </a:solidFill>
                <a:latin typeface="楷体" panose="02010609060101010101" charset="-122"/>
                <a:ea typeface="楷体" panose="02010609060101010101" charset="-122"/>
                <a:cs typeface="楷体" panose="02010609060101010101" charset="-122"/>
              </a:rPr>
              <a:t>二、鞅论基础知识</a:t>
            </a:r>
            <a:endParaRPr lang="zh-CN" altLang="en-US" sz="5400" b="1" dirty="0">
              <a:solidFill>
                <a:schemeClr val="accent1">
                  <a:lumMod val="75000"/>
                </a:schemeClr>
              </a:solidFill>
              <a:latin typeface="楷体" panose="02010609060101010101" charset="-122"/>
              <a:ea typeface="楷体" panose="02010609060101010101" charset="-122"/>
            </a:endParaRPr>
          </a:p>
          <a:p>
            <a:pPr algn="ctr" eaLnBrk="1" hangingPunct="1"/>
            <a:endParaRPr lang="zh-CN" altLang="en-US" sz="3200" b="1"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0" name="矩形 9"/>
          <p:cNvSpPr>
            <a:spLocks noChangeArrowheads="1"/>
          </p:cNvSpPr>
          <p:nvPr/>
        </p:nvSpPr>
        <p:spPr bwMode="auto">
          <a:xfrm>
            <a:off x="2779960" y="3919452"/>
            <a:ext cx="651668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hangingPunct="1"/>
            <a:r>
              <a:rPr lang="en-US" altLang="zh-CN" sz="1600" dirty="0" err="1">
                <a:latin typeface="楷体" panose="02010609060101010101" charset="-122"/>
                <a:cs typeface="楷体" panose="02010609060101010101" charset="-122"/>
              </a:rPr>
              <a:t>  </a:t>
            </a:r>
            <a:endParaRPr lang="zh-CN" altLang="en-US" sz="1600" dirty="0">
              <a:cs typeface="楷体" panose="02010609060101010101" charset="-122"/>
            </a:endParaRPr>
          </a:p>
        </p:txBody>
      </p:sp>
      <p:sp>
        <p:nvSpPr>
          <p:cNvPr id="21" name="文本框 10"/>
          <p:cNvSpPr txBox="1">
            <a:spLocks noChangeArrowheads="1"/>
          </p:cNvSpPr>
          <p:nvPr/>
        </p:nvSpPr>
        <p:spPr bwMode="auto">
          <a:xfrm>
            <a:off x="4236650" y="4622325"/>
            <a:ext cx="3657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latin typeface="楷体" panose="02010609060101010101" charset="-122"/>
                <a:ea typeface="楷体" panose="02010609060101010101" charset="-122"/>
                <a:cs typeface="楷体" panose="02010609060101010101" charset="-122"/>
              </a:rPr>
              <a:t>  </a:t>
            </a:r>
            <a:endParaRPr lang="en-US" altLang="zh-CN"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1320" y="1724718"/>
            <a:ext cx="1055120" cy="1055120"/>
          </a:xfrm>
          <a:prstGeom prst="rect">
            <a:avLst/>
          </a:prstGeom>
        </p:spPr>
      </p:pic>
      <p:sp>
        <p:nvSpPr>
          <p:cNvPr id="6" name="灯片编号占位符 5"/>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383859"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cs typeface="楷体" panose="02010609060101010101" charset="-122"/>
              </a:rPr>
              <a:t>目录</a:t>
            </a:r>
            <a:endParaRPr lang="zh-CN" altLang="en-US" sz="3600" dirty="0">
              <a:solidFill>
                <a:srgbClr val="FFFFFF"/>
              </a:solidFill>
              <a:latin typeface="黑体" panose="02010609060101010101" pitchFamily="49" charset="-122"/>
              <a:ea typeface="黑体" panose="02010609060101010101" pitchFamily="49" charset="-122"/>
              <a:cs typeface="楷体" panose="02010609060101010101" charset="-122"/>
            </a:endParaRPr>
          </a:p>
        </p:txBody>
      </p:sp>
      <p:sp>
        <p:nvSpPr>
          <p:cNvPr id="22" name="等腰三角形 21"/>
          <p:cNvSpPr/>
          <p:nvPr/>
        </p:nvSpPr>
        <p:spPr>
          <a:xfrm>
            <a:off x="164784"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cs typeface="楷体" panose="02010609060101010101" charset="-122"/>
            </a:endParaRPr>
          </a:p>
        </p:txBody>
      </p:sp>
      <p:cxnSp>
        <p:nvCxnSpPr>
          <p:cNvPr id="23" name="直接连接符 22"/>
          <p:cNvCxnSpPr/>
          <p:nvPr/>
        </p:nvCxnSpPr>
        <p:spPr>
          <a:xfrm>
            <a:off x="1331595"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331595"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43" name="文本框 11"/>
          <p:cNvSpPr txBox="1">
            <a:spLocks noChangeArrowheads="1"/>
          </p:cNvSpPr>
          <p:nvPr>
            <p:custDataLst>
              <p:tags r:id="rId1"/>
            </p:custDataLst>
          </p:nvPr>
        </p:nvSpPr>
        <p:spPr bwMode="auto">
          <a:xfrm>
            <a:off x="3895727" y="2414586"/>
            <a:ext cx="179387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上鞅和下鞅</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44" name="直接连接符 43"/>
          <p:cNvCxnSpPr/>
          <p:nvPr>
            <p:custDataLst>
              <p:tags r:id="rId2"/>
            </p:custDataLst>
          </p:nvPr>
        </p:nvCxnSpPr>
        <p:spPr>
          <a:xfrm flipH="1">
            <a:off x="3198814" y="2580322"/>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13"/>
          <p:cNvSpPr txBox="1">
            <a:spLocks noChangeArrowheads="1"/>
          </p:cNvSpPr>
          <p:nvPr>
            <p:custDataLst>
              <p:tags r:id="rId3"/>
            </p:custDataLst>
          </p:nvPr>
        </p:nvSpPr>
        <p:spPr bwMode="auto">
          <a:xfrm>
            <a:off x="3000376" y="2291397"/>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2</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46" name="文本框 15"/>
          <p:cNvSpPr txBox="1">
            <a:spLocks noChangeArrowheads="1"/>
          </p:cNvSpPr>
          <p:nvPr>
            <p:custDataLst>
              <p:tags r:id="rId4"/>
            </p:custDataLst>
          </p:nvPr>
        </p:nvSpPr>
        <p:spPr bwMode="auto">
          <a:xfrm>
            <a:off x="3894936" y="3447096"/>
            <a:ext cx="1521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停时定理</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47" name="直接连接符 46"/>
          <p:cNvCxnSpPr/>
          <p:nvPr>
            <p:custDataLst>
              <p:tags r:id="rId5"/>
            </p:custDataLst>
          </p:nvPr>
        </p:nvCxnSpPr>
        <p:spPr>
          <a:xfrm flipH="1">
            <a:off x="3198814" y="3677284"/>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17"/>
          <p:cNvSpPr txBox="1">
            <a:spLocks noChangeArrowheads="1"/>
          </p:cNvSpPr>
          <p:nvPr>
            <p:custDataLst>
              <p:tags r:id="rId6"/>
            </p:custDataLst>
          </p:nvPr>
        </p:nvSpPr>
        <p:spPr bwMode="auto">
          <a:xfrm>
            <a:off x="3000376" y="3388359"/>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3</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49" name="文本框 19"/>
          <p:cNvSpPr txBox="1">
            <a:spLocks noChangeArrowheads="1"/>
          </p:cNvSpPr>
          <p:nvPr>
            <p:custDataLst>
              <p:tags r:id="rId7"/>
            </p:custDataLst>
          </p:nvPr>
        </p:nvSpPr>
        <p:spPr bwMode="auto">
          <a:xfrm>
            <a:off x="3894936" y="4547234"/>
            <a:ext cx="17946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鞅收敛定理</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50" name="直接连接符 49"/>
          <p:cNvCxnSpPr/>
          <p:nvPr>
            <p:custDataLst>
              <p:tags r:id="rId8"/>
            </p:custDataLst>
          </p:nvPr>
        </p:nvCxnSpPr>
        <p:spPr>
          <a:xfrm flipH="1">
            <a:off x="3198814" y="4775834"/>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文本框 21"/>
          <p:cNvSpPr txBox="1">
            <a:spLocks noChangeArrowheads="1"/>
          </p:cNvSpPr>
          <p:nvPr>
            <p:custDataLst>
              <p:tags r:id="rId9"/>
            </p:custDataLst>
          </p:nvPr>
        </p:nvSpPr>
        <p:spPr bwMode="auto">
          <a:xfrm>
            <a:off x="3000376" y="4486909"/>
            <a:ext cx="3857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4</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52" name="文本框 23"/>
          <p:cNvSpPr txBox="1">
            <a:spLocks noChangeArrowheads="1"/>
          </p:cNvSpPr>
          <p:nvPr>
            <p:custDataLst>
              <p:tags r:id="rId10"/>
            </p:custDataLst>
          </p:nvPr>
        </p:nvSpPr>
        <p:spPr bwMode="auto">
          <a:xfrm>
            <a:off x="7838286" y="1385112"/>
            <a:ext cx="2143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chemeClr val="accent1">
                    <a:lumMod val="75000"/>
                  </a:schemeClr>
                </a:solidFill>
                <a:latin typeface="楷体" panose="02010609060101010101" charset="-122"/>
                <a:ea typeface="楷体" panose="02010609060101010101" charset="-122"/>
                <a:cs typeface="楷体" panose="02010609060101010101" charset="-122"/>
              </a:rPr>
              <a:t>Doob</a:t>
            </a:r>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分解定理</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53" name="直接连接符 52"/>
          <p:cNvCxnSpPr/>
          <p:nvPr>
            <p:custDataLst>
              <p:tags r:id="rId11"/>
            </p:custDataLst>
          </p:nvPr>
        </p:nvCxnSpPr>
        <p:spPr>
          <a:xfrm flipH="1">
            <a:off x="7142164" y="1650542"/>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25"/>
          <p:cNvSpPr txBox="1">
            <a:spLocks noChangeArrowheads="1"/>
          </p:cNvSpPr>
          <p:nvPr>
            <p:custDataLst>
              <p:tags r:id="rId12"/>
            </p:custDataLst>
          </p:nvPr>
        </p:nvSpPr>
        <p:spPr bwMode="auto">
          <a:xfrm>
            <a:off x="6943726" y="1361618"/>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5</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5" name="灯片编号占位符 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 name="文本框 11"/>
          <p:cNvSpPr txBox="1">
            <a:spLocks noChangeArrowheads="1"/>
          </p:cNvSpPr>
          <p:nvPr>
            <p:custDataLst>
              <p:tags r:id="rId13"/>
            </p:custDataLst>
          </p:nvPr>
        </p:nvSpPr>
        <p:spPr bwMode="auto">
          <a:xfrm>
            <a:off x="3894936" y="1437956"/>
            <a:ext cx="179387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鞅理论解释</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3" name="直接连接符 2"/>
          <p:cNvCxnSpPr/>
          <p:nvPr>
            <p:custDataLst>
              <p:tags r:id="rId14"/>
            </p:custDataLst>
          </p:nvPr>
        </p:nvCxnSpPr>
        <p:spPr>
          <a:xfrm flipH="1">
            <a:off x="3198814" y="1642110"/>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13"/>
          <p:cNvSpPr txBox="1">
            <a:spLocks noChangeArrowheads="1"/>
          </p:cNvSpPr>
          <p:nvPr>
            <p:custDataLst>
              <p:tags r:id="rId15"/>
            </p:custDataLst>
          </p:nvPr>
        </p:nvSpPr>
        <p:spPr bwMode="auto">
          <a:xfrm>
            <a:off x="3000376" y="1353185"/>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6" name="文本框 23"/>
          <p:cNvSpPr txBox="1">
            <a:spLocks noChangeArrowheads="1"/>
          </p:cNvSpPr>
          <p:nvPr>
            <p:custDataLst>
              <p:tags r:id="rId16"/>
            </p:custDataLst>
          </p:nvPr>
        </p:nvSpPr>
        <p:spPr bwMode="auto">
          <a:xfrm>
            <a:off x="7895436" y="2443300"/>
            <a:ext cx="2333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鞅基础知识总结</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7" name="直接连接符 6"/>
          <p:cNvCxnSpPr/>
          <p:nvPr>
            <p:custDataLst>
              <p:tags r:id="rId17"/>
            </p:custDataLst>
          </p:nvPr>
        </p:nvCxnSpPr>
        <p:spPr>
          <a:xfrm flipH="1">
            <a:off x="7199314" y="2615564"/>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25"/>
          <p:cNvSpPr txBox="1">
            <a:spLocks noChangeArrowheads="1"/>
          </p:cNvSpPr>
          <p:nvPr>
            <p:custDataLst>
              <p:tags r:id="rId18"/>
            </p:custDataLst>
          </p:nvPr>
        </p:nvSpPr>
        <p:spPr bwMode="auto">
          <a:xfrm>
            <a:off x="7000876" y="2326640"/>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6</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11" name="文本框 23"/>
          <p:cNvSpPr txBox="1">
            <a:spLocks noChangeArrowheads="1"/>
          </p:cNvSpPr>
          <p:nvPr>
            <p:custDataLst>
              <p:tags r:id="rId19"/>
            </p:custDataLst>
          </p:nvPr>
        </p:nvSpPr>
        <p:spPr bwMode="auto">
          <a:xfrm>
            <a:off x="7895436" y="3468370"/>
            <a:ext cx="3105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相关论文教材及简述</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12" name="直接连接符 11"/>
          <p:cNvCxnSpPr/>
          <p:nvPr>
            <p:custDataLst>
              <p:tags r:id="rId20"/>
            </p:custDataLst>
          </p:nvPr>
        </p:nvCxnSpPr>
        <p:spPr>
          <a:xfrm flipH="1">
            <a:off x="7199314" y="3733800"/>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25"/>
          <p:cNvSpPr txBox="1">
            <a:spLocks noChangeArrowheads="1"/>
          </p:cNvSpPr>
          <p:nvPr>
            <p:custDataLst>
              <p:tags r:id="rId21"/>
            </p:custDataLst>
          </p:nvPr>
        </p:nvSpPr>
        <p:spPr bwMode="auto">
          <a:xfrm>
            <a:off x="7000876" y="3444876"/>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7</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01</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rgbClr val="F0F0F0">
                    <a:lumMod val="25000"/>
                  </a:srgbClr>
                </a:solidFill>
                <a:latin typeface="楷体" panose="02010609060101010101" charset="-122"/>
                <a:ea typeface="楷体" panose="02010609060101010101" charset="-122"/>
              </a:rPr>
              <a:t>鞅理论解释</a:t>
            </a:r>
            <a:endParaRPr lang="zh-CN" altLang="en-US" sz="3200" b="1" dirty="0">
              <a:solidFill>
                <a:srgbClr val="F0F0F0">
                  <a:lumMod val="25000"/>
                </a:srgbClr>
              </a:solidFill>
              <a:latin typeface="楷体" panose="02010609060101010101" charset="-122"/>
              <a:ea typeface="楷体" panose="02010609060101010101"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One</a:t>
            </a:r>
            <a:endParaRPr lang="zh-CN" altLang="en-US"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00" name="文本框 99"/>
          <p:cNvSpPr txBox="1"/>
          <p:nvPr/>
        </p:nvSpPr>
        <p:spPr>
          <a:xfrm>
            <a:off x="3556000" y="2690813"/>
            <a:ext cx="5080000" cy="368300"/>
          </a:xfrm>
          <a:prstGeom prst="rect">
            <a:avLst/>
          </a:prstGeom>
          <a:noFill/>
          <a:ln w="9525">
            <a:noFill/>
          </a:ln>
        </p:spPr>
        <p:txBody>
          <a:bodyPr>
            <a:spAutoFit/>
          </a:bodyPr>
          <a:lstStyle/>
          <a:p>
            <a:pPr indent="0"/>
            <a:endParaRPr lang="zh-CN" altLang="en-US" b="0">
              <a:ea typeface="等线" panose="02010600030101010101" charset="-122"/>
              <a:cs typeface="楷体" panose="02010609060101010101" charset="-122"/>
            </a:endParaRPr>
          </a:p>
        </p:txBody>
      </p:sp>
      <p:sp>
        <p:nvSpPr>
          <p:cNvPr id="20" name="灯片编号占位符 19"/>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53876" y="370046"/>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鞅理论解释</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r>
              <a:rPr lang="en-US" altLang="zh-CN" dirty="0">
                <a:solidFill>
                  <a:schemeClr val="bg2">
                    <a:lumMod val="25000"/>
                  </a:schemeClr>
                </a:solidFill>
                <a:latin typeface="楷体" panose="02010609060101010101" charset="-122"/>
                <a:ea typeface="楷体" panose="02010609060101010101" charset="-122"/>
                <a:cs typeface="楷体" panose="02010609060101010101" charset="-122"/>
              </a:rPr>
              <a:t>AI</a:t>
            </a:r>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提供实例帮助理解鞅理论</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1342390" y="1409065"/>
            <a:ext cx="9195435" cy="4312920"/>
          </a:xfrm>
          <a:prstGeom prst="rect">
            <a:avLst/>
          </a:prstGeom>
          <a:noFill/>
        </p:spPr>
        <p:txBody>
          <a:bodyPr wrap="square" rtlCol="0">
            <a:noAutofit/>
          </a:bodyPr>
          <a:lstStyle/>
          <a:p>
            <a:r>
              <a:rPr lang="zh-CN" altLang="en-US" dirty="0">
                <a:cs typeface="楷体" panose="02010609060101010101" charset="-122"/>
              </a:rPr>
              <a:t>由于公式不太好理解，下⾯以</a:t>
            </a:r>
            <a:r>
              <a:rPr lang="en-US" altLang="zh-CN" dirty="0">
                <a:cs typeface="楷体" panose="02010609060101010101" charset="-122"/>
              </a:rPr>
              <a:t>Copilot</a:t>
            </a:r>
            <a:r>
              <a:rPr lang="zh-CN" altLang="en-US" dirty="0">
                <a:cs typeface="楷体" panose="02010609060101010101" charset="-122"/>
              </a:rPr>
              <a:t>提供的⼀个例⼦来通俗的解释⼀下鞅理论</a:t>
            </a:r>
            <a:endParaRPr lang="zh-CN" altLang="en-US" dirty="0">
              <a:cs typeface="楷体" panose="02010609060101010101" charset="-122"/>
            </a:endParaRPr>
          </a:p>
          <a:p>
            <a:endParaRPr lang="zh-CN" altLang="en-US" dirty="0">
              <a:cs typeface="楷体" panose="02010609060101010101"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3" name="图片 2"/>
          <p:cNvPicPr>
            <a:picLocks noChangeAspect="1"/>
          </p:cNvPicPr>
          <p:nvPr/>
        </p:nvPicPr>
        <p:blipFill>
          <a:blip r:embed="rId2"/>
          <a:stretch>
            <a:fillRect/>
          </a:stretch>
        </p:blipFill>
        <p:spPr>
          <a:xfrm>
            <a:off x="561946" y="1722120"/>
            <a:ext cx="10097799" cy="4114718"/>
          </a:xfrm>
          <a:prstGeom prst="rect">
            <a:avLst/>
          </a:prstGeom>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鞅理论解释</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数学定义</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1342390" y="1409065"/>
            <a:ext cx="9195435" cy="4312920"/>
          </a:xfrm>
          <a:prstGeom prst="rect">
            <a:avLst/>
          </a:prstGeom>
          <a:noFill/>
        </p:spPr>
        <p:txBody>
          <a:bodyPr wrap="square" rtlCol="0">
            <a:noAutofit/>
          </a:bodyPr>
          <a:lstStyle/>
          <a:p>
            <a:r>
              <a:rPr lang="zh-CN" altLang="en-US" dirty="0">
                <a:cs typeface="楷体" panose="02010609060101010101" charset="-122"/>
              </a:rPr>
              <a:t>由于公式不太好理解，下⾯以</a:t>
            </a:r>
            <a:r>
              <a:rPr lang="en-US" altLang="zh-CN" dirty="0">
                <a:cs typeface="楷体" panose="02010609060101010101" charset="-122"/>
              </a:rPr>
              <a:t>Copilot</a:t>
            </a:r>
            <a:r>
              <a:rPr lang="zh-CN" altLang="en-US" dirty="0">
                <a:cs typeface="楷体" panose="02010609060101010101" charset="-122"/>
              </a:rPr>
              <a:t>提供的⼀个例⼦来通俗的解释⼀下鞅理论</a:t>
            </a:r>
            <a:endParaRPr lang="zh-CN" altLang="en-US" dirty="0">
              <a:cs typeface="楷体" panose="02010609060101010101" charset="-122"/>
            </a:endParaRPr>
          </a:p>
          <a:p>
            <a:endParaRPr lang="zh-CN" altLang="en-US" dirty="0">
              <a:cs typeface="楷体" panose="02010609060101010101"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5" name="图片 4"/>
          <p:cNvPicPr>
            <a:picLocks noChangeAspect="1"/>
          </p:cNvPicPr>
          <p:nvPr/>
        </p:nvPicPr>
        <p:blipFill>
          <a:blip r:embed="rId2"/>
          <a:stretch>
            <a:fillRect/>
          </a:stretch>
        </p:blipFill>
        <p:spPr>
          <a:xfrm>
            <a:off x="899160" y="1905000"/>
            <a:ext cx="9372600" cy="1828800"/>
          </a:xfrm>
          <a:prstGeom prst="rect">
            <a:avLst/>
          </a:prstGeom>
        </p:spPr>
      </p:pic>
      <p:sp>
        <p:nvSpPr>
          <p:cNvPr id="7" name="文本框 6"/>
          <p:cNvSpPr txBox="1"/>
          <p:nvPr/>
        </p:nvSpPr>
        <p:spPr>
          <a:xfrm>
            <a:off x="434340" y="3768589"/>
            <a:ext cx="10340340" cy="1477328"/>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rPr>
              <a:t>以赌博故事为例子，在上述定义中，可以将随机变量</a:t>
            </a:r>
            <a:r>
              <a:rPr lang="en-US" altLang="zh-CN" dirty="0">
                <a:solidFill>
                  <a:schemeClr val="bg2">
                    <a:lumMod val="25000"/>
                  </a:schemeClr>
                </a:solidFill>
                <a:latin typeface="楷体" panose="02010609060101010101" charset="-122"/>
                <a:ea typeface="楷体" panose="02010609060101010101" charset="-122"/>
              </a:rPr>
              <a:t>Yn</a:t>
            </a:r>
            <a:r>
              <a:rPr lang="zh-CN" altLang="en-US" dirty="0">
                <a:solidFill>
                  <a:schemeClr val="bg2">
                    <a:lumMod val="25000"/>
                  </a:schemeClr>
                </a:solidFill>
                <a:latin typeface="楷体" panose="02010609060101010101" charset="-122"/>
                <a:ea typeface="楷体" panose="02010609060101010101" charset="-122"/>
              </a:rPr>
              <a:t>理解为第</a:t>
            </a:r>
            <a:r>
              <a:rPr lang="en-US" altLang="zh-CN" dirty="0">
                <a:solidFill>
                  <a:schemeClr val="bg2">
                    <a:lumMod val="25000"/>
                  </a:schemeClr>
                </a:solidFill>
                <a:latin typeface="楷体" panose="02010609060101010101" charset="-122"/>
                <a:ea typeface="楷体" panose="02010609060101010101" charset="-122"/>
              </a:rPr>
              <a:t>n</a:t>
            </a:r>
            <a:r>
              <a:rPr lang="zh-CN" altLang="en-US" dirty="0">
                <a:solidFill>
                  <a:schemeClr val="bg2">
                    <a:lumMod val="25000"/>
                  </a:schemeClr>
                </a:solidFill>
                <a:latin typeface="楷体" panose="02010609060101010101" charset="-122"/>
                <a:ea typeface="楷体" panose="02010609060101010101" charset="-122"/>
              </a:rPr>
              <a:t>次赌博的结果，</a:t>
            </a:r>
            <a:r>
              <a:rPr lang="en-US" altLang="zh-CN" dirty="0">
                <a:solidFill>
                  <a:schemeClr val="bg2">
                    <a:lumMod val="25000"/>
                  </a:schemeClr>
                </a:solidFill>
                <a:latin typeface="楷体" panose="02010609060101010101" charset="-122"/>
                <a:ea typeface="楷体" panose="02010609060101010101" charset="-122"/>
              </a:rPr>
              <a:t>Yn=  1</a:t>
            </a:r>
            <a:r>
              <a:rPr lang="zh-CN" altLang="en-US" dirty="0">
                <a:solidFill>
                  <a:schemeClr val="bg2">
                    <a:lumMod val="25000"/>
                  </a:schemeClr>
                </a:solidFill>
                <a:latin typeface="楷体" panose="02010609060101010101" charset="-122"/>
                <a:ea typeface="楷体" panose="02010609060101010101" charset="-122"/>
              </a:rPr>
              <a:t>（</a:t>
            </a:r>
            <a:r>
              <a:rPr lang="en-US" altLang="zh-CN" dirty="0">
                <a:solidFill>
                  <a:schemeClr val="bg2">
                    <a:lumMod val="25000"/>
                  </a:schemeClr>
                </a:solidFill>
                <a:latin typeface="楷体" panose="02010609060101010101" charset="-122"/>
                <a:ea typeface="楷体" panose="02010609060101010101" charset="-122"/>
              </a:rPr>
              <a:t>Yn=-1</a:t>
            </a:r>
            <a:r>
              <a:rPr lang="zh-CN" altLang="en-US" dirty="0">
                <a:solidFill>
                  <a:schemeClr val="bg2">
                    <a:lumMod val="25000"/>
                  </a:schemeClr>
                </a:solidFill>
                <a:latin typeface="楷体" panose="02010609060101010101" charset="-122"/>
                <a:ea typeface="楷体" panose="02010609060101010101" charset="-122"/>
              </a:rPr>
              <a:t>）分别代表第</a:t>
            </a:r>
            <a:r>
              <a:rPr lang="en-US" altLang="zh-CN" dirty="0">
                <a:solidFill>
                  <a:schemeClr val="bg2">
                    <a:lumMod val="25000"/>
                  </a:schemeClr>
                </a:solidFill>
                <a:latin typeface="楷体" panose="02010609060101010101" charset="-122"/>
                <a:ea typeface="楷体" panose="02010609060101010101" charset="-122"/>
              </a:rPr>
              <a:t>n</a:t>
            </a:r>
            <a:r>
              <a:rPr lang="zh-CN" altLang="en-US" dirty="0">
                <a:solidFill>
                  <a:schemeClr val="bg2">
                    <a:lumMod val="25000"/>
                  </a:schemeClr>
                </a:solidFill>
                <a:latin typeface="楷体" panose="02010609060101010101" charset="-122"/>
                <a:ea typeface="楷体" panose="02010609060101010101" charset="-122"/>
              </a:rPr>
              <a:t>次赌博赢（或者输）。</a:t>
            </a:r>
            <a:r>
              <a:rPr lang="en-US" altLang="zh-CN" dirty="0">
                <a:solidFill>
                  <a:schemeClr val="bg2">
                    <a:lumMod val="25000"/>
                  </a:schemeClr>
                </a:solidFill>
                <a:latin typeface="楷体" panose="02010609060101010101" charset="-122"/>
                <a:ea typeface="楷体" panose="02010609060101010101" charset="-122"/>
              </a:rPr>
              <a:t> </a:t>
            </a:r>
            <a:r>
              <a:rPr lang="en-US" altLang="zh-CN" dirty="0" err="1">
                <a:solidFill>
                  <a:schemeClr val="bg2">
                    <a:lumMod val="25000"/>
                  </a:schemeClr>
                </a:solidFill>
                <a:latin typeface="楷体" panose="02010609060101010101" charset="-122"/>
                <a:ea typeface="楷体" panose="02010609060101010101" charset="-122"/>
              </a:rPr>
              <a:t>Xn</a:t>
            </a:r>
            <a:r>
              <a:rPr lang="en-US" altLang="zh-CN" dirty="0">
                <a:solidFill>
                  <a:schemeClr val="bg2">
                    <a:lumMod val="25000"/>
                  </a:schemeClr>
                </a:solidFill>
                <a:latin typeface="楷体" panose="02010609060101010101" charset="-122"/>
                <a:ea typeface="楷体" panose="02010609060101010101" charset="-122"/>
              </a:rPr>
              <a:t> </a:t>
            </a:r>
            <a:r>
              <a:rPr lang="zh-CN" altLang="en-US" dirty="0">
                <a:solidFill>
                  <a:schemeClr val="bg2">
                    <a:lumMod val="25000"/>
                  </a:schemeClr>
                </a:solidFill>
                <a:latin typeface="楷体" panose="02010609060101010101" charset="-122"/>
                <a:ea typeface="楷体" panose="02010609060101010101" charset="-122"/>
              </a:rPr>
              <a:t>代表第</a:t>
            </a:r>
            <a:r>
              <a:rPr lang="en-US" altLang="zh-CN" dirty="0">
                <a:solidFill>
                  <a:schemeClr val="bg2">
                    <a:lumMod val="25000"/>
                  </a:schemeClr>
                </a:solidFill>
                <a:latin typeface="楷体" panose="02010609060101010101" charset="-122"/>
                <a:ea typeface="楷体" panose="02010609060101010101" charset="-122"/>
              </a:rPr>
              <a:t>n</a:t>
            </a:r>
            <a:r>
              <a:rPr lang="zh-CN" altLang="en-US" dirty="0">
                <a:solidFill>
                  <a:schemeClr val="bg2">
                    <a:lumMod val="25000"/>
                  </a:schemeClr>
                </a:solidFill>
                <a:latin typeface="楷体" panose="02010609060101010101" charset="-122"/>
                <a:ea typeface="楷体" panose="02010609060101010101" charset="-122"/>
              </a:rPr>
              <a:t>次赌博结束之后该人有的赌博资金。根据定义可以知道，第</a:t>
            </a:r>
            <a:r>
              <a:rPr lang="en-US" altLang="zh-CN" dirty="0">
                <a:solidFill>
                  <a:schemeClr val="bg2">
                    <a:lumMod val="25000"/>
                  </a:schemeClr>
                </a:solidFill>
                <a:latin typeface="楷体" panose="02010609060101010101" charset="-122"/>
                <a:ea typeface="楷体" panose="02010609060101010101" charset="-122"/>
              </a:rPr>
              <a:t>n</a:t>
            </a:r>
            <a:r>
              <a:rPr lang="zh-CN" altLang="en-US" dirty="0">
                <a:solidFill>
                  <a:schemeClr val="bg2">
                    <a:lumMod val="25000"/>
                  </a:schemeClr>
                </a:solidFill>
                <a:latin typeface="楷体" panose="02010609060101010101" charset="-122"/>
                <a:ea typeface="楷体" panose="02010609060101010101" charset="-122"/>
              </a:rPr>
              <a:t>次赌博结束后，无论前</a:t>
            </a:r>
            <a:r>
              <a:rPr lang="en-US" altLang="zh-CN" dirty="0">
                <a:solidFill>
                  <a:schemeClr val="bg2">
                    <a:lumMod val="25000"/>
                  </a:schemeClr>
                </a:solidFill>
                <a:latin typeface="楷体" panose="02010609060101010101" charset="-122"/>
                <a:ea typeface="楷体" panose="02010609060101010101" charset="-122"/>
              </a:rPr>
              <a:t>n</a:t>
            </a:r>
            <a:r>
              <a:rPr lang="zh-CN" altLang="en-US" dirty="0">
                <a:solidFill>
                  <a:schemeClr val="bg2">
                    <a:lumMod val="25000"/>
                  </a:schemeClr>
                </a:solidFill>
                <a:latin typeface="楷体" panose="02010609060101010101" charset="-122"/>
                <a:ea typeface="楷体" panose="02010609060101010101" charset="-122"/>
              </a:rPr>
              <a:t>局赌博的结果如何，第</a:t>
            </a:r>
            <a:r>
              <a:rPr lang="en-US" altLang="zh-CN" dirty="0">
                <a:solidFill>
                  <a:schemeClr val="bg2">
                    <a:lumMod val="25000"/>
                  </a:schemeClr>
                </a:solidFill>
                <a:latin typeface="楷体" panose="02010609060101010101" charset="-122"/>
                <a:ea typeface="楷体" panose="02010609060101010101" charset="-122"/>
              </a:rPr>
              <a:t>n+1</a:t>
            </a:r>
            <a:r>
              <a:rPr lang="zh-CN" altLang="en-US" dirty="0">
                <a:solidFill>
                  <a:schemeClr val="bg2">
                    <a:lumMod val="25000"/>
                  </a:schemeClr>
                </a:solidFill>
                <a:latin typeface="楷体" panose="02010609060101010101" charset="-122"/>
                <a:ea typeface="楷体" panose="02010609060101010101" charset="-122"/>
              </a:rPr>
              <a:t>局的赌资的数学期望就是第</a:t>
            </a:r>
            <a:r>
              <a:rPr lang="en-US" altLang="zh-CN" dirty="0">
                <a:solidFill>
                  <a:schemeClr val="bg2">
                    <a:lumMod val="25000"/>
                  </a:schemeClr>
                </a:solidFill>
                <a:latin typeface="楷体" panose="02010609060101010101" charset="-122"/>
                <a:ea typeface="楷体" panose="02010609060101010101" charset="-122"/>
              </a:rPr>
              <a:t>n</a:t>
            </a:r>
            <a:r>
              <a:rPr lang="zh-CN" altLang="en-US" dirty="0">
                <a:solidFill>
                  <a:schemeClr val="bg2">
                    <a:lumMod val="25000"/>
                  </a:schemeClr>
                </a:solidFill>
                <a:latin typeface="楷体" panose="02010609060101010101" charset="-122"/>
                <a:ea typeface="楷体" panose="02010609060101010101" charset="-122"/>
              </a:rPr>
              <a:t>局结束后的赌资。</a:t>
            </a:r>
            <a:endParaRPr lang="en-US" altLang="zh-CN" dirty="0">
              <a:solidFill>
                <a:schemeClr val="bg2">
                  <a:lumMod val="25000"/>
                </a:schemeClr>
              </a:solidFill>
              <a:latin typeface="楷体" panose="02010609060101010101" charset="-122"/>
              <a:ea typeface="楷体" panose="02010609060101010101" charset="-122"/>
            </a:endParaRPr>
          </a:p>
          <a:p>
            <a:endParaRPr lang="en-US" altLang="zh-CN" dirty="0">
              <a:solidFill>
                <a:schemeClr val="bg2">
                  <a:lumMod val="25000"/>
                </a:schemeClr>
              </a:solidFill>
              <a:latin typeface="楷体" panose="02010609060101010101" charset="-122"/>
              <a:ea typeface="楷体" panose="02010609060101010101" charset="-122"/>
              <a:cs typeface="楷体" panose="02010609060101010101" charset="-122"/>
            </a:endParaRPr>
          </a:p>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鞅描述的是“公平”的赌博，即每⼀轮赌博赢的概率和输的概率都是</a:t>
            </a:r>
            <a:r>
              <a:rPr lang="en-US" altLang="zh-CN" dirty="0">
                <a:solidFill>
                  <a:schemeClr val="bg2">
                    <a:lumMod val="25000"/>
                  </a:schemeClr>
                </a:solidFill>
                <a:latin typeface="楷体" panose="02010609060101010101" charset="-122"/>
                <a:ea typeface="楷体" panose="02010609060101010101" charset="-122"/>
                <a:cs typeface="楷体" panose="02010609060101010101" charset="-122"/>
              </a:rPr>
              <a:t>1/2.</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01</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分解话题</a:t>
            </a:r>
            <a:endParaRPr kumimoji="0" lang="zh-CN" altLang="en-US" sz="32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Part One</a:t>
            </a:r>
            <a:endParaRPr kumimoji="0" lang="zh-CN" altLang="en-US"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00" name="文本框 99"/>
          <p:cNvSpPr txBox="1"/>
          <p:nvPr/>
        </p:nvSpPr>
        <p:spPr>
          <a:xfrm>
            <a:off x="3556000" y="2690813"/>
            <a:ext cx="5080000" cy="36830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B0012"/>
              </a:solidFill>
              <a:effectLst/>
              <a:uLnTx/>
              <a:uFillTx/>
              <a:latin typeface="楷体" panose="02010609060101010101" charset="-122"/>
              <a:ea typeface="等线" panose="02010600030101010101" charset="-122"/>
              <a:cs typeface="楷体" panose="02010609060101010101" charset="-122"/>
            </a:endParaRPr>
          </a:p>
        </p:txBody>
      </p: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02</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rgbClr val="F0F0F0">
                    <a:lumMod val="25000"/>
                  </a:srgbClr>
                </a:solidFill>
                <a:latin typeface="楷体" panose="02010609060101010101" charset="-122"/>
                <a:ea typeface="楷体" panose="02010609060101010101" charset="-122"/>
              </a:rPr>
              <a:t>上鞅和下鞅</a:t>
            </a:r>
            <a:endParaRPr lang="zh-CN" altLang="en-US" sz="3200" b="1" dirty="0">
              <a:solidFill>
                <a:srgbClr val="F0F0F0">
                  <a:lumMod val="25000"/>
                </a:srgbClr>
              </a:solidFill>
              <a:latin typeface="楷体" panose="02010609060101010101" charset="-122"/>
              <a:ea typeface="楷体" panose="02010609060101010101" charset="-122"/>
            </a:endParaRPr>
          </a:p>
        </p:txBody>
      </p:sp>
      <p:sp>
        <p:nvSpPr>
          <p:cNvPr id="5" name="文本框 59"/>
          <p:cNvSpPr txBox="1"/>
          <p:nvPr/>
        </p:nvSpPr>
        <p:spPr>
          <a:xfrm>
            <a:off x="3363005" y="2773364"/>
            <a:ext cx="201231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Two</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离散时间鞅的相关定义</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5" name="灯片编号占位符 4"/>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7" name="图片 6"/>
          <p:cNvPicPr>
            <a:picLocks noChangeAspect="1"/>
          </p:cNvPicPr>
          <p:nvPr/>
        </p:nvPicPr>
        <p:blipFill>
          <a:blip r:embed="rId2"/>
          <a:stretch>
            <a:fillRect/>
          </a:stretch>
        </p:blipFill>
        <p:spPr>
          <a:xfrm>
            <a:off x="824627" y="1415946"/>
            <a:ext cx="10542746" cy="4026107"/>
          </a:xfrm>
          <a:prstGeom prst="rect">
            <a:avLst/>
          </a:prstGeom>
        </p:spPr>
      </p:pic>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连续时间鞅的相关定义</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5" name="灯片编号占位符 4"/>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3" name="图片 2"/>
          <p:cNvPicPr>
            <a:picLocks noChangeAspect="1"/>
          </p:cNvPicPr>
          <p:nvPr/>
        </p:nvPicPr>
        <p:blipFill>
          <a:blip r:embed="rId2"/>
          <a:stretch>
            <a:fillRect/>
          </a:stretch>
        </p:blipFill>
        <p:spPr>
          <a:xfrm>
            <a:off x="760934" y="1240711"/>
            <a:ext cx="9591870" cy="2680183"/>
          </a:xfrm>
          <a:prstGeom prst="rect">
            <a:avLst/>
          </a:prstGeom>
        </p:spPr>
      </p:pic>
      <p:pic>
        <p:nvPicPr>
          <p:cNvPr id="6" name="图片 5"/>
          <p:cNvPicPr>
            <a:picLocks noChangeAspect="1"/>
          </p:cNvPicPr>
          <p:nvPr/>
        </p:nvPicPr>
        <p:blipFill>
          <a:blip r:embed="rId3"/>
          <a:stretch>
            <a:fillRect/>
          </a:stretch>
        </p:blipFill>
        <p:spPr>
          <a:xfrm>
            <a:off x="760934" y="3985397"/>
            <a:ext cx="9591870" cy="2695874"/>
          </a:xfrm>
          <a:prstGeom prst="rect">
            <a:avLst/>
          </a:prstGeom>
        </p:spPr>
      </p:pic>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连续时间鞅的相关定义</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5" name="灯片编号占位符 4"/>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4" name="图片 3"/>
          <p:cNvPicPr>
            <a:picLocks noChangeAspect="1"/>
          </p:cNvPicPr>
          <p:nvPr/>
        </p:nvPicPr>
        <p:blipFill>
          <a:blip r:embed="rId2"/>
          <a:stretch>
            <a:fillRect/>
          </a:stretch>
        </p:blipFill>
        <p:spPr>
          <a:xfrm>
            <a:off x="0" y="1399364"/>
            <a:ext cx="12192000" cy="4469820"/>
          </a:xfrm>
          <a:prstGeom prst="rect">
            <a:avLst/>
          </a:prstGeom>
        </p:spPr>
      </p:pic>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鞅理论相关定理</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r>
              <a:rPr lang="en-US" altLang="zh-CN" dirty="0">
                <a:solidFill>
                  <a:schemeClr val="bg2">
                    <a:lumMod val="25000"/>
                  </a:schemeClr>
                </a:solidFill>
                <a:latin typeface="楷体" panose="02010609060101010101" charset="-122"/>
                <a:ea typeface="楷体" panose="02010609060101010101" charset="-122"/>
                <a:cs typeface="楷体" panose="02010609060101010101" charset="-122"/>
              </a:rPr>
              <a:t>AI</a:t>
            </a:r>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提供鞅理论</a:t>
            </a:r>
            <a:r>
              <a:rPr lang="zh-CN" altLang="en-US" dirty="0">
                <a:solidFill>
                  <a:schemeClr val="bg2">
                    <a:lumMod val="25000"/>
                  </a:schemeClr>
                </a:solidFill>
                <a:latin typeface="楷体" panose="02010609060101010101" charset="-122"/>
                <a:ea typeface="楷体" panose="02010609060101010101" charset="-122"/>
              </a:rPr>
              <a:t>针对⾦融领域的筛选</a:t>
            </a:r>
            <a:endParaRPr lang="zh-CN" altLang="en-US" dirty="0">
              <a:solidFill>
                <a:schemeClr val="bg2">
                  <a:lumMod val="25000"/>
                </a:schemeClr>
              </a:solidFill>
              <a:latin typeface="楷体" panose="02010609060101010101" charset="-122"/>
              <a:ea typeface="楷体" panose="02010609060101010101" charset="-122"/>
            </a:endParaRPr>
          </a:p>
        </p:txBody>
      </p:sp>
      <p:sp>
        <p:nvSpPr>
          <p:cNvPr id="27" name="文本框 26"/>
          <p:cNvSpPr txBox="1"/>
          <p:nvPr/>
        </p:nvSpPr>
        <p:spPr>
          <a:xfrm>
            <a:off x="1253876" y="1343078"/>
            <a:ext cx="10341093" cy="4312920"/>
          </a:xfrm>
          <a:prstGeom prst="rect">
            <a:avLst/>
          </a:prstGeom>
          <a:noFill/>
        </p:spPr>
        <p:txBody>
          <a:bodyPr wrap="square" rtlCol="0">
            <a:noAutofit/>
          </a:bodyPr>
          <a:lstStyle/>
          <a:p>
            <a:r>
              <a:rPr lang="zh-CN" altLang="en-US" dirty="0">
                <a:cs typeface="楷体" panose="02010609060101010101" charset="-122"/>
              </a:rPr>
              <a:t>由于鞅理论所涉及到的数学公式众多，为了更好的针对⾦融领域，我们使用了</a:t>
            </a:r>
            <a:r>
              <a:rPr lang="en-US" altLang="zh-CN" dirty="0">
                <a:cs typeface="楷体" panose="02010609060101010101" charset="-122"/>
              </a:rPr>
              <a:t>GPT</a:t>
            </a:r>
            <a:r>
              <a:rPr lang="zh-CN" altLang="en-US" dirty="0">
                <a:cs typeface="楷体" panose="02010609060101010101" charset="-122"/>
              </a:rPr>
              <a:t>进行理论筛选</a:t>
            </a:r>
            <a:endParaRPr lang="zh-CN" altLang="en-US" dirty="0">
              <a:cs typeface="楷体" panose="02010609060101010101"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11" name="图片 10"/>
          <p:cNvPicPr>
            <a:picLocks noChangeAspect="1"/>
          </p:cNvPicPr>
          <p:nvPr/>
        </p:nvPicPr>
        <p:blipFill>
          <a:blip r:embed="rId2"/>
          <a:stretch>
            <a:fillRect/>
          </a:stretch>
        </p:blipFill>
        <p:spPr>
          <a:xfrm>
            <a:off x="760934" y="1757258"/>
            <a:ext cx="10341093" cy="5100742"/>
          </a:xfrm>
          <a:prstGeom prst="rect">
            <a:avLst/>
          </a:prstGeom>
        </p:spPr>
      </p:pic>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鞅理论相关定理</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r>
              <a:rPr lang="en-US" altLang="zh-CN" dirty="0">
                <a:solidFill>
                  <a:schemeClr val="bg2">
                    <a:lumMod val="25000"/>
                  </a:schemeClr>
                </a:solidFill>
                <a:latin typeface="楷体" panose="02010609060101010101" charset="-122"/>
                <a:ea typeface="楷体" panose="02010609060101010101" charset="-122"/>
                <a:cs typeface="楷体" panose="02010609060101010101" charset="-122"/>
              </a:rPr>
              <a:t>AI</a:t>
            </a:r>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提供鞅理论</a:t>
            </a:r>
            <a:r>
              <a:rPr lang="zh-CN" altLang="en-US" dirty="0">
                <a:solidFill>
                  <a:schemeClr val="bg2">
                    <a:lumMod val="25000"/>
                  </a:schemeClr>
                </a:solidFill>
                <a:latin typeface="楷体" panose="02010609060101010101" charset="-122"/>
                <a:ea typeface="楷体" panose="02010609060101010101" charset="-122"/>
              </a:rPr>
              <a:t>针对金融领域的筛选</a:t>
            </a:r>
            <a:endParaRPr lang="zh-CN" altLang="en-US" dirty="0">
              <a:solidFill>
                <a:schemeClr val="bg2">
                  <a:lumMod val="25000"/>
                </a:schemeClr>
              </a:solidFill>
              <a:latin typeface="楷体" panose="02010609060101010101" charset="-122"/>
              <a:ea typeface="楷体" panose="02010609060101010101"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3" name="图片 2"/>
          <p:cNvPicPr>
            <a:picLocks noChangeAspect="1"/>
          </p:cNvPicPr>
          <p:nvPr/>
        </p:nvPicPr>
        <p:blipFill>
          <a:blip r:embed="rId2"/>
          <a:stretch>
            <a:fillRect/>
          </a:stretch>
        </p:blipFill>
        <p:spPr>
          <a:xfrm>
            <a:off x="1072786" y="1271865"/>
            <a:ext cx="9117589" cy="5449610"/>
          </a:xfrm>
          <a:prstGeom prst="rect">
            <a:avLst/>
          </a:prstGeom>
        </p:spPr>
      </p:pic>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03</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rgbClr val="F0F0F0">
                    <a:lumMod val="25000"/>
                  </a:srgbClr>
                </a:solidFill>
                <a:latin typeface="楷体" panose="02010609060101010101" charset="-122"/>
                <a:ea typeface="楷体" panose="02010609060101010101" charset="-122"/>
              </a:rPr>
              <a:t>停时定理</a:t>
            </a:r>
            <a:endParaRPr lang="zh-CN" altLang="en-US" sz="3200" b="1" dirty="0">
              <a:solidFill>
                <a:srgbClr val="F0F0F0">
                  <a:lumMod val="25000"/>
                </a:srgbClr>
              </a:solidFill>
              <a:latin typeface="楷体" panose="02010609060101010101" charset="-122"/>
              <a:ea typeface="楷体" panose="02010609060101010101" charset="-122"/>
            </a:endParaRPr>
          </a:p>
        </p:txBody>
      </p:sp>
      <p:sp>
        <p:nvSpPr>
          <p:cNvPr id="5" name="文本框 59"/>
          <p:cNvSpPr txBox="1"/>
          <p:nvPr/>
        </p:nvSpPr>
        <p:spPr>
          <a:xfrm>
            <a:off x="3363005" y="2773364"/>
            <a:ext cx="230695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Three</a:t>
            </a:r>
            <a:endParaRPr lang="zh-CN" altLang="en-US"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0"/>
          <p:cNvSpPr/>
          <p:nvPr/>
        </p:nvSpPr>
        <p:spPr bwMode="auto">
          <a:xfrm>
            <a:off x="2757036" y="3061608"/>
            <a:ext cx="1362075" cy="1282700"/>
          </a:xfrm>
          <a:custGeom>
            <a:avLst/>
            <a:gdLst/>
            <a:ahLst/>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33556" y="357012"/>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停时定理</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4124" y="827405"/>
            <a:ext cx="10689633" cy="646331"/>
          </a:xfrm>
          <a:prstGeom prst="rect">
            <a:avLst/>
          </a:prstGeom>
          <a:noFill/>
        </p:spPr>
        <p:txBody>
          <a:bodyPr wrap="square" rtlCol="0">
            <a:spAutoFit/>
          </a:bodyPr>
          <a:lstStyle/>
          <a:p>
            <a:pPr algn="l">
              <a:buClrTx/>
              <a:buSzTx/>
              <a:buFontTx/>
            </a:pPr>
            <a:r>
              <a:rPr lang="zh-CN" altLang="en-US" dirty="0">
                <a:cs typeface="楷体" panose="02010609060101010101" charset="-122"/>
              </a:rPr>
              <a:t>停时定理（</a:t>
            </a:r>
            <a:r>
              <a:rPr lang="en-US" altLang="zh-CN" dirty="0">
                <a:cs typeface="楷体" panose="02010609060101010101" charset="-122"/>
              </a:rPr>
              <a:t>Stopping Time Theorem</a:t>
            </a:r>
            <a:r>
              <a:rPr lang="zh-CN" altLang="en-US" dirty="0">
                <a:cs typeface="楷体" panose="02010609060101010101" charset="-122"/>
              </a:rPr>
              <a:t>）是鞅理论中的⼀个重要定理，它描述了在特定条件下，鞅在停止时间下的性质。</a:t>
            </a:r>
            <a:endParaRPr lang="zh-CN" altLang="en-US" dirty="0">
              <a:cs typeface="楷体" panose="02010609060101010101" charset="-122"/>
            </a:endParaRPr>
          </a:p>
        </p:txBody>
      </p:sp>
      <p:sp>
        <p:nvSpPr>
          <p:cNvPr id="19" name="灯片编号占位符 18"/>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20" name="图片 19"/>
          <p:cNvPicPr>
            <a:picLocks noChangeAspect="1"/>
          </p:cNvPicPr>
          <p:nvPr/>
        </p:nvPicPr>
        <p:blipFill>
          <a:blip r:embed="rId2"/>
          <a:stretch>
            <a:fillRect/>
          </a:stretch>
        </p:blipFill>
        <p:spPr>
          <a:xfrm>
            <a:off x="556181" y="1583234"/>
            <a:ext cx="10812545" cy="1197104"/>
          </a:xfrm>
          <a:prstGeom prst="rect">
            <a:avLst/>
          </a:prstGeom>
        </p:spPr>
      </p:pic>
      <p:pic>
        <p:nvPicPr>
          <p:cNvPr id="22" name="图片 21"/>
          <p:cNvPicPr>
            <a:picLocks noChangeAspect="1"/>
          </p:cNvPicPr>
          <p:nvPr/>
        </p:nvPicPr>
        <p:blipFill>
          <a:blip r:embed="rId3"/>
          <a:stretch>
            <a:fillRect/>
          </a:stretch>
        </p:blipFill>
        <p:spPr>
          <a:xfrm>
            <a:off x="444526" y="3282207"/>
            <a:ext cx="10613115" cy="2458667"/>
          </a:xfrm>
          <a:prstGeom prst="rect">
            <a:avLst/>
          </a:prstGeom>
        </p:spPr>
      </p:pic>
    </p:spTree>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0"/>
          <p:cNvSpPr/>
          <p:nvPr/>
        </p:nvSpPr>
        <p:spPr bwMode="auto">
          <a:xfrm>
            <a:off x="2757036" y="3061608"/>
            <a:ext cx="1362075" cy="1282700"/>
          </a:xfrm>
          <a:custGeom>
            <a:avLst/>
            <a:gdLst/>
            <a:ahLst/>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166966" y="501649"/>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停时定理在金融领域的意义</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9" name="灯片编号占位符 18"/>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4" name="图片 3"/>
          <p:cNvPicPr>
            <a:picLocks noChangeAspect="1"/>
          </p:cNvPicPr>
          <p:nvPr/>
        </p:nvPicPr>
        <p:blipFill>
          <a:blip r:embed="rId2"/>
          <a:stretch>
            <a:fillRect/>
          </a:stretch>
        </p:blipFill>
        <p:spPr>
          <a:xfrm>
            <a:off x="0" y="1583539"/>
            <a:ext cx="12192000" cy="3690921"/>
          </a:xfrm>
          <a:prstGeom prst="rect">
            <a:avLst/>
          </a:prstGeom>
        </p:spPr>
      </p:pic>
    </p:spTree>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04</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a:defRPr/>
            </a:pPr>
            <a:r>
              <a:rPr lang="zh-CN" altLang="en-US" sz="3200" b="1" dirty="0">
                <a:solidFill>
                  <a:srgbClr val="F0F0F0">
                    <a:lumMod val="25000"/>
                  </a:srgbClr>
                </a:solidFill>
                <a:latin typeface="楷体" panose="02010609060101010101" charset="-122"/>
                <a:ea typeface="楷体" panose="02010609060101010101" charset="-122"/>
              </a:rPr>
              <a:t>鞅收敛定理</a:t>
            </a:r>
            <a:endParaRPr lang="zh-CN" altLang="en-US" sz="3200" b="1" dirty="0">
              <a:solidFill>
                <a:srgbClr val="F0F0F0">
                  <a:lumMod val="25000"/>
                </a:srgbClr>
              </a:solidFill>
              <a:latin typeface="楷体" panose="02010609060101010101" charset="-122"/>
              <a:ea typeface="楷体" panose="02010609060101010101" charset="-122"/>
            </a:endParaRPr>
          </a:p>
        </p:txBody>
      </p:sp>
      <p:sp>
        <p:nvSpPr>
          <p:cNvPr id="5" name="文本框 59"/>
          <p:cNvSpPr txBox="1"/>
          <p:nvPr/>
        </p:nvSpPr>
        <p:spPr>
          <a:xfrm>
            <a:off x="3363005" y="2773364"/>
            <a:ext cx="207708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Four</a:t>
            </a:r>
            <a:endParaRPr lang="zh-CN" altLang="en-US"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分解话题</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ChatGPT</a:t>
            </a: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辅助搜索</a:t>
            </a:r>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523197" y="1374142"/>
            <a:ext cx="5273446" cy="4982208"/>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由于组内同学是金融</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计算机背景，对自身领域略有理解，但对算法理论在金融领域的应用知之甚少，不知道从何下手。因此</a:t>
            </a:r>
            <a:r>
              <a:rPr kumimoji="0" lang="zh-CN" altLang="en-US" sz="1800" b="1" i="0" u="sng"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使用</a:t>
            </a:r>
            <a:r>
              <a:rPr kumimoji="0" lang="en-US" altLang="zh-CN" sz="1800" b="1" i="0" u="sng"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Chatgpt4.0</a:t>
            </a:r>
            <a:r>
              <a:rPr kumimoji="0" lang="zh-CN" altLang="en-US" sz="1800" b="1" i="0" u="sng"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帮助我们打开思路</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向</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Chatgpt4.0</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提问：“计算机领域的经典算法在金融领域有哪些应用呢？能推荐几篇相关的文献或者研究报告吗？”</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从回答中提取到一个关键文献来源</a:t>
            </a:r>
            <a:r>
              <a:rPr kumimoji="0" lang="en-US" altLang="zh-CN" sz="1800" b="0" i="0" u="sng"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《Algorithms in Computational Finance》</a:t>
            </a: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，这个期刊涵盖了多个主题，包括预测算法、交易算法、投资组合优化算法、金融数据分析算法、市场分析算法以及机器学习在金融市场中的作用。</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链接：</a:t>
            </a: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https://www.mdpi.com/journal/algorithms/special_issues/Algorithms_Computational_Finance</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descr="db6c03d34471d8923360f2eed8f396c"/>
          <p:cNvPicPr>
            <a:picLocks noChangeAspect="1"/>
          </p:cNvPicPr>
          <p:nvPr/>
        </p:nvPicPr>
        <p:blipFill>
          <a:blip r:embed="rId2"/>
          <a:stretch>
            <a:fillRect/>
          </a:stretch>
        </p:blipFill>
        <p:spPr>
          <a:xfrm>
            <a:off x="6158332" y="358414"/>
            <a:ext cx="5678765" cy="4144814"/>
          </a:xfrm>
          <a:prstGeom prst="rect">
            <a:avLst/>
          </a:prstGeom>
        </p:spPr>
      </p:pic>
      <p:pic>
        <p:nvPicPr>
          <p:cNvPr id="3" name="图片 2"/>
          <p:cNvPicPr>
            <a:picLocks noChangeAspect="1"/>
          </p:cNvPicPr>
          <p:nvPr/>
        </p:nvPicPr>
        <p:blipFill>
          <a:blip r:embed="rId3"/>
          <a:stretch>
            <a:fillRect/>
          </a:stretch>
        </p:blipFill>
        <p:spPr>
          <a:xfrm>
            <a:off x="6182017" y="4442842"/>
            <a:ext cx="5842262" cy="2278633"/>
          </a:xfrm>
          <a:prstGeom prst="rect">
            <a:avLst/>
          </a:prstGeom>
        </p:spPr>
      </p:pic>
    </p:spTree>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鞅收敛定理</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10583222" cy="646331"/>
          </a:xfrm>
          <a:prstGeom prst="rect">
            <a:avLst/>
          </a:prstGeom>
          <a:noFill/>
        </p:spPr>
        <p:txBody>
          <a:bodyPr wrap="square" rtlCol="0">
            <a:spAutoFit/>
          </a:bodyPr>
          <a:lstStyle/>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鞅收敛定理（</a:t>
            </a:r>
            <a:r>
              <a:rPr lang="en-US" altLang="zh-CN" dirty="0">
                <a:solidFill>
                  <a:schemeClr val="bg2">
                    <a:lumMod val="25000"/>
                  </a:schemeClr>
                </a:solidFill>
                <a:latin typeface="楷体" panose="02010609060101010101" charset="-122"/>
                <a:ea typeface="楷体" panose="02010609060101010101" charset="-122"/>
                <a:cs typeface="楷体" panose="02010609060101010101" charset="-122"/>
              </a:rPr>
              <a:t>Martingale Convergence Theorem</a:t>
            </a:r>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）是鞅理论中的重要定理，它描述了⼀列鞅序列的收</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a:p>
            <a:r>
              <a:rPr lang="zh-CN" altLang="en-US" dirty="0">
                <a:solidFill>
                  <a:schemeClr val="bg2">
                    <a:lumMod val="25000"/>
                  </a:schemeClr>
                </a:solidFill>
                <a:latin typeface="楷体" panose="02010609060101010101" charset="-122"/>
                <a:ea typeface="楷体" panose="02010609060101010101" charset="-122"/>
                <a:cs typeface="楷体" panose="02010609060101010101" charset="-122"/>
              </a:rPr>
              <a:t>敛性质。这个定理在随机过程的理论中具有重要意义，特别是在概率论和金融数学中。</a:t>
            </a:r>
            <a:endParaRPr lang="zh-CN" altLang="en-US" dirty="0">
              <a:solidFill>
                <a:schemeClr val="bg2">
                  <a:lumMod val="25000"/>
                </a:schemeClr>
              </a:solidFill>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3" name="图片 2"/>
          <p:cNvPicPr>
            <a:picLocks noChangeAspect="1"/>
          </p:cNvPicPr>
          <p:nvPr/>
        </p:nvPicPr>
        <p:blipFill>
          <a:blip r:embed="rId2"/>
          <a:stretch>
            <a:fillRect/>
          </a:stretch>
        </p:blipFill>
        <p:spPr>
          <a:xfrm>
            <a:off x="0" y="1378028"/>
            <a:ext cx="12192000" cy="1683414"/>
          </a:xfrm>
          <a:prstGeom prst="rect">
            <a:avLst/>
          </a:prstGeom>
        </p:spPr>
      </p:pic>
      <p:pic>
        <p:nvPicPr>
          <p:cNvPr id="6" name="图片 5"/>
          <p:cNvPicPr>
            <a:picLocks noChangeAspect="1"/>
          </p:cNvPicPr>
          <p:nvPr/>
        </p:nvPicPr>
        <p:blipFill>
          <a:blip r:embed="rId3"/>
          <a:stretch>
            <a:fillRect/>
          </a:stretch>
        </p:blipFill>
        <p:spPr>
          <a:xfrm>
            <a:off x="242817" y="2990789"/>
            <a:ext cx="1981477" cy="438211"/>
          </a:xfrm>
          <a:prstGeom prst="rect">
            <a:avLst/>
          </a:prstGeom>
        </p:spPr>
      </p:pic>
      <p:pic>
        <p:nvPicPr>
          <p:cNvPr id="8" name="图片 7"/>
          <p:cNvPicPr>
            <a:picLocks noChangeAspect="1"/>
          </p:cNvPicPr>
          <p:nvPr/>
        </p:nvPicPr>
        <p:blipFill>
          <a:blip r:embed="rId4"/>
          <a:stretch>
            <a:fillRect/>
          </a:stretch>
        </p:blipFill>
        <p:spPr>
          <a:xfrm>
            <a:off x="174229" y="3429000"/>
            <a:ext cx="12017771" cy="3276788"/>
          </a:xfrm>
          <a:prstGeom prst="rect">
            <a:avLst/>
          </a:prstGeom>
        </p:spPr>
      </p:pic>
    </p:spTree>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鞅收敛定理的现实意义：</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35" name="文本框 11"/>
          <p:cNvSpPr txBox="1">
            <a:spLocks noChangeArrowheads="1"/>
          </p:cNvSpPr>
          <p:nvPr>
            <p:custDataLst>
              <p:tags r:id="rId2"/>
            </p:custDataLst>
          </p:nvPr>
        </p:nvSpPr>
        <p:spPr bwMode="auto">
          <a:xfrm>
            <a:off x="2587901" y="2282228"/>
            <a:ext cx="57013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更好地理解和预测资产价格的走势</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36" name="直接连接符 35"/>
          <p:cNvCxnSpPr/>
          <p:nvPr>
            <p:custDataLst>
              <p:tags r:id="rId3"/>
            </p:custDataLst>
          </p:nvPr>
        </p:nvCxnSpPr>
        <p:spPr>
          <a:xfrm flipH="1">
            <a:off x="1890989" y="2447964"/>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13"/>
          <p:cNvSpPr txBox="1">
            <a:spLocks noChangeArrowheads="1"/>
          </p:cNvSpPr>
          <p:nvPr>
            <p:custDataLst>
              <p:tags r:id="rId4"/>
            </p:custDataLst>
          </p:nvPr>
        </p:nvSpPr>
        <p:spPr bwMode="auto">
          <a:xfrm>
            <a:off x="1692551" y="2159039"/>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2</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38" name="文本框 15"/>
          <p:cNvSpPr txBox="1">
            <a:spLocks noChangeArrowheads="1"/>
          </p:cNvSpPr>
          <p:nvPr>
            <p:custDataLst>
              <p:tags r:id="rId5"/>
            </p:custDataLst>
          </p:nvPr>
        </p:nvSpPr>
        <p:spPr bwMode="auto">
          <a:xfrm>
            <a:off x="2587110" y="3314738"/>
            <a:ext cx="6576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更有效的投资策略和风险管理方法</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39" name="直接连接符 38"/>
          <p:cNvCxnSpPr/>
          <p:nvPr>
            <p:custDataLst>
              <p:tags r:id="rId6"/>
            </p:custDataLst>
          </p:nvPr>
        </p:nvCxnSpPr>
        <p:spPr>
          <a:xfrm flipH="1">
            <a:off x="1890989" y="3544926"/>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17"/>
          <p:cNvSpPr txBox="1">
            <a:spLocks noChangeArrowheads="1"/>
          </p:cNvSpPr>
          <p:nvPr>
            <p:custDataLst>
              <p:tags r:id="rId7"/>
            </p:custDataLst>
          </p:nvPr>
        </p:nvSpPr>
        <p:spPr bwMode="auto">
          <a:xfrm>
            <a:off x="1692551" y="3256001"/>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3</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41" name="文本框 19"/>
          <p:cNvSpPr txBox="1">
            <a:spLocks noChangeArrowheads="1"/>
          </p:cNvSpPr>
          <p:nvPr>
            <p:custDataLst>
              <p:tags r:id="rId8"/>
            </p:custDataLst>
          </p:nvPr>
        </p:nvSpPr>
        <p:spPr bwMode="auto">
          <a:xfrm>
            <a:off x="2587110" y="4414876"/>
            <a:ext cx="63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理解随机过程的长期行为和极限性质</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42" name="直接连接符 41"/>
          <p:cNvCxnSpPr/>
          <p:nvPr>
            <p:custDataLst>
              <p:tags r:id="rId9"/>
            </p:custDataLst>
          </p:nvPr>
        </p:nvCxnSpPr>
        <p:spPr>
          <a:xfrm flipH="1">
            <a:off x="1890989" y="4643476"/>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21"/>
          <p:cNvSpPr txBox="1">
            <a:spLocks noChangeArrowheads="1"/>
          </p:cNvSpPr>
          <p:nvPr>
            <p:custDataLst>
              <p:tags r:id="rId10"/>
            </p:custDataLst>
          </p:nvPr>
        </p:nvSpPr>
        <p:spPr bwMode="auto">
          <a:xfrm>
            <a:off x="1692551" y="4354551"/>
            <a:ext cx="3857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4</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44" name="文本框 23"/>
          <p:cNvSpPr txBox="1">
            <a:spLocks noChangeArrowheads="1"/>
          </p:cNvSpPr>
          <p:nvPr>
            <p:custDataLst>
              <p:tags r:id="rId11"/>
            </p:custDataLst>
          </p:nvPr>
        </p:nvSpPr>
        <p:spPr bwMode="auto">
          <a:xfrm>
            <a:off x="2587111" y="5476595"/>
            <a:ext cx="7212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为金融建模和决策提供了重要的理论支持</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45" name="直接连接符 44"/>
          <p:cNvCxnSpPr/>
          <p:nvPr>
            <p:custDataLst>
              <p:tags r:id="rId12"/>
            </p:custDataLst>
          </p:nvPr>
        </p:nvCxnSpPr>
        <p:spPr>
          <a:xfrm flipH="1">
            <a:off x="1890989" y="5742025"/>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文本框 25"/>
          <p:cNvSpPr txBox="1">
            <a:spLocks noChangeArrowheads="1"/>
          </p:cNvSpPr>
          <p:nvPr>
            <p:custDataLst>
              <p:tags r:id="rId13"/>
            </p:custDataLst>
          </p:nvPr>
        </p:nvSpPr>
        <p:spPr bwMode="auto">
          <a:xfrm>
            <a:off x="1692551" y="5453101"/>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5</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
        <p:nvSpPr>
          <p:cNvPr id="47" name="文本框 11"/>
          <p:cNvSpPr txBox="1">
            <a:spLocks noChangeArrowheads="1"/>
          </p:cNvSpPr>
          <p:nvPr>
            <p:custDataLst>
              <p:tags r:id="rId14"/>
            </p:custDataLst>
          </p:nvPr>
        </p:nvSpPr>
        <p:spPr bwMode="auto">
          <a:xfrm>
            <a:off x="2587110" y="1305598"/>
            <a:ext cx="72122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在金融市场模型中，描述资产价格的变化</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cxnSp>
        <p:nvCxnSpPr>
          <p:cNvPr id="48" name="直接连接符 47"/>
          <p:cNvCxnSpPr/>
          <p:nvPr>
            <p:custDataLst>
              <p:tags r:id="rId15"/>
            </p:custDataLst>
          </p:nvPr>
        </p:nvCxnSpPr>
        <p:spPr>
          <a:xfrm flipH="1">
            <a:off x="1890989" y="1509752"/>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文本框 13"/>
          <p:cNvSpPr txBox="1">
            <a:spLocks noChangeArrowheads="1"/>
          </p:cNvSpPr>
          <p:nvPr>
            <p:custDataLst>
              <p:tags r:id="rId16"/>
            </p:custDataLst>
          </p:nvPr>
        </p:nvSpPr>
        <p:spPr bwMode="auto">
          <a:xfrm>
            <a:off x="1692551" y="1220827"/>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cs typeface="楷体" panose="02010609060101010101" charset="-122"/>
            </a:endParaRPr>
          </a:p>
        </p:txBody>
      </p:sp>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05</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132580" cy="583565"/>
          </a:xfrm>
          <a:prstGeom prst="rect">
            <a:avLst/>
          </a:prstGeom>
          <a:noFill/>
        </p:spPr>
        <p:txBody>
          <a:bodyPr wrap="square">
            <a:spAutoFit/>
          </a:bodyPr>
          <a:lstStyle/>
          <a:p>
            <a:pPr>
              <a:defRPr/>
            </a:pPr>
            <a:r>
              <a:rPr lang="en-US" altLang="zh-CN" sz="3200" b="1" dirty="0">
                <a:solidFill>
                  <a:srgbClr val="F0F0F0">
                    <a:lumMod val="25000"/>
                  </a:srgbClr>
                </a:solidFill>
                <a:latin typeface="楷体" panose="02010609060101010101" charset="-122"/>
                <a:ea typeface="楷体" panose="02010609060101010101" charset="-122"/>
              </a:rPr>
              <a:t>Doob</a:t>
            </a:r>
            <a:r>
              <a:rPr lang="zh-CN" altLang="en-US" sz="3200" b="1" dirty="0">
                <a:solidFill>
                  <a:srgbClr val="F0F0F0">
                    <a:lumMod val="25000"/>
                  </a:srgbClr>
                </a:solidFill>
                <a:latin typeface="楷体" panose="02010609060101010101" charset="-122"/>
                <a:ea typeface="楷体" panose="02010609060101010101" charset="-122"/>
              </a:rPr>
              <a:t>分解定理</a:t>
            </a:r>
            <a:endParaRPr lang="zh-CN" altLang="en-US" sz="3200" b="1" dirty="0">
              <a:solidFill>
                <a:srgbClr val="F0F0F0">
                  <a:lumMod val="25000"/>
                </a:srgbClr>
              </a:solidFill>
              <a:latin typeface="楷体" panose="02010609060101010101" charset="-122"/>
              <a:ea typeface="楷体" panose="02010609060101010101" charset="-122"/>
            </a:endParaRPr>
          </a:p>
        </p:txBody>
      </p:sp>
      <p:sp>
        <p:nvSpPr>
          <p:cNvPr id="5" name="文本框 59"/>
          <p:cNvSpPr txBox="1"/>
          <p:nvPr/>
        </p:nvSpPr>
        <p:spPr>
          <a:xfrm>
            <a:off x="3363005" y="2773364"/>
            <a:ext cx="196088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Five</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7055" y="1139269"/>
            <a:ext cx="10286516" cy="707886"/>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chemeClr val="tx1"/>
                </a:solidFill>
                <a:latin typeface="楷体" panose="02010609060101010101" charset="-122"/>
                <a:ea typeface="楷体" panose="02010609060101010101" charset="-122"/>
                <a:cs typeface="楷体" panose="02010609060101010101" charset="-122"/>
              </a:rPr>
              <a:t>鞅理论在</a:t>
            </a:r>
            <a:r>
              <a:rPr lang="zh-CN" altLang="en-US" sz="2000" b="1" dirty="0">
                <a:latin typeface="楷体" panose="02010609060101010101" charset="-122"/>
                <a:ea typeface="楷体" panose="02010609060101010101" charset="-122"/>
                <a:cs typeface="楷体" panose="02010609060101010101" charset="-122"/>
              </a:rPr>
              <a:t>金融</a:t>
            </a:r>
            <a:r>
              <a:rPr lang="zh-CN" altLang="en-US" sz="2000" b="1" dirty="0">
                <a:solidFill>
                  <a:schemeClr val="tx1"/>
                </a:solidFill>
                <a:latin typeface="楷体" panose="02010609060101010101" charset="-122"/>
                <a:ea typeface="楷体" panose="02010609060101010101" charset="-122"/>
                <a:cs typeface="楷体" panose="02010609060101010101" charset="-122"/>
              </a:rPr>
              <a:t>领域的当谈及随机过程的分解时，</a:t>
            </a:r>
            <a:r>
              <a:rPr lang="en-US" altLang="zh-CN" sz="2000" b="1" dirty="0">
                <a:solidFill>
                  <a:schemeClr val="tx1"/>
                </a:solidFill>
                <a:latin typeface="楷体" panose="02010609060101010101" charset="-122"/>
                <a:ea typeface="楷体" panose="02010609060101010101" charset="-122"/>
                <a:cs typeface="楷体" panose="02010609060101010101" charset="-122"/>
              </a:rPr>
              <a:t>Doob</a:t>
            </a:r>
            <a:r>
              <a:rPr lang="zh-CN" altLang="en-US" sz="2000" b="1" dirty="0">
                <a:solidFill>
                  <a:schemeClr val="tx1"/>
                </a:solidFill>
                <a:latin typeface="楷体" panose="02010609060101010101" charset="-122"/>
                <a:ea typeface="楷体" panose="02010609060101010101" charset="-122"/>
                <a:cs typeface="楷体" panose="02010609060101010101" charset="-122"/>
              </a:rPr>
              <a:t>分解定理是鞅理论中的⼀个重要定理，它描述了⼀个随机过程的分解为鞅和可预测过程的形式。</a:t>
            </a:r>
            <a:endParaRPr lang="zh-CN" altLang="zh-CN" sz="2000" b="1" dirty="0">
              <a:solidFill>
                <a:schemeClr val="tx1"/>
              </a:solidFill>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247055" y="456049"/>
            <a:ext cx="6568469" cy="460375"/>
          </a:xfrm>
          <a:prstGeom prst="rect">
            <a:avLst/>
          </a:prstGeom>
          <a:noFill/>
        </p:spPr>
        <p:txBody>
          <a:bodyPr wrap="square" rtlCol="0">
            <a:spAutoFit/>
          </a:bodyPr>
          <a:lstStyle/>
          <a:p>
            <a:pPr eaLnBrk="1" hangingPunct="1"/>
            <a:r>
              <a:rPr lang="en-US" altLang="zh-CN" sz="2400" dirty="0">
                <a:solidFill>
                  <a:schemeClr val="accent1">
                    <a:lumMod val="75000"/>
                  </a:schemeClr>
                </a:solidFill>
                <a:latin typeface="楷体" panose="02010609060101010101" charset="-122"/>
                <a:ea typeface="楷体" panose="02010609060101010101" charset="-122"/>
                <a:cs typeface="楷体" panose="02010609060101010101" charset="-122"/>
              </a:rPr>
              <a:t>Doob</a:t>
            </a:r>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分解定理</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sp>
        <p:nvSpPr>
          <p:cNvPr id="15" name="任意多边形 14"/>
          <p:cNvSpPr/>
          <p:nvPr/>
        </p:nvSpPr>
        <p:spPr>
          <a:xfrm flipH="1">
            <a:off x="1342266" y="955197"/>
            <a:ext cx="4198154"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8B0012"/>
              </a:solidFill>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pic>
        <p:nvPicPr>
          <p:cNvPr id="3" name="图片 2"/>
          <p:cNvPicPr>
            <a:picLocks noChangeAspect="1"/>
          </p:cNvPicPr>
          <p:nvPr/>
        </p:nvPicPr>
        <p:blipFill>
          <a:blip r:embed="rId2"/>
          <a:stretch>
            <a:fillRect/>
          </a:stretch>
        </p:blipFill>
        <p:spPr>
          <a:xfrm>
            <a:off x="536179" y="1985508"/>
            <a:ext cx="11119642" cy="3790602"/>
          </a:xfrm>
          <a:prstGeom prst="rect">
            <a:avLst/>
          </a:prstGeom>
        </p:spPr>
      </p:pic>
    </p:spTree>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247055" y="715187"/>
            <a:ext cx="6568469" cy="460375"/>
          </a:xfrm>
          <a:prstGeom prst="rect">
            <a:avLst/>
          </a:prstGeom>
          <a:noFill/>
        </p:spPr>
        <p:txBody>
          <a:bodyPr wrap="square" rtlCol="0">
            <a:spAutoFit/>
          </a:bodyPr>
          <a:lstStyle/>
          <a:p>
            <a:pPr eaLnBrk="1" hangingPunct="1"/>
            <a:r>
              <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rPr>
              <a:t>现实意义</a:t>
            </a:r>
            <a:endParaRPr lang="zh-CN" altLang="en-US" sz="2400"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10" y="539343"/>
            <a:ext cx="811958" cy="812064"/>
          </a:xfrm>
          <a:prstGeom prst="rect">
            <a:avLst/>
          </a:prstGeom>
        </p:spPr>
      </p:pic>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5" name="文本框 4"/>
          <p:cNvSpPr txBox="1"/>
          <p:nvPr/>
        </p:nvSpPr>
        <p:spPr>
          <a:xfrm>
            <a:off x="280609" y="1492336"/>
            <a:ext cx="11630781" cy="3631763"/>
          </a:xfrm>
          <a:prstGeom prst="rect">
            <a:avLst/>
          </a:prstGeom>
          <a:noFill/>
        </p:spPr>
        <p:txBody>
          <a:bodyPr wrap="square">
            <a:spAutoFit/>
          </a:bodyPr>
          <a:lstStyle/>
          <a:p>
            <a:pPr>
              <a:lnSpc>
                <a:spcPct val="150000"/>
              </a:lnSpc>
            </a:pPr>
            <a:r>
              <a:rPr lang="zh-CN" altLang="en-US" dirty="0"/>
              <a:t>    </a:t>
            </a:r>
            <a:r>
              <a:rPr lang="zh-CN" altLang="en-US" sz="2000" dirty="0">
                <a:cs typeface="Arial" panose="020B0604020202020204" pitchFamily="34" charset="0"/>
              </a:rPr>
              <a:t>在金融领域，Doob分解定理为我们提供了⼀种方法，可以更好地理解资产价格随机过程的性质。通过将连续时间的随机过程分解为无偏鞅和可预测过程，我们能够更清晰地识别出价格的随机性和趋势性，并且可以更好地建⽴和评估⾦融模型。</a:t>
            </a:r>
            <a:endParaRPr lang="en-US" altLang="zh-CN" sz="2000" dirty="0">
              <a:cs typeface="Arial" panose="020B0604020202020204" pitchFamily="34" charset="0"/>
            </a:endParaRPr>
          </a:p>
          <a:p>
            <a:pPr>
              <a:lnSpc>
                <a:spcPct val="150000"/>
              </a:lnSpc>
            </a:pPr>
            <a:r>
              <a:rPr lang="zh-CN" altLang="en-US" sz="2000" dirty="0">
                <a:cs typeface="Arial" panose="020B0604020202020204" pitchFamily="34" charset="0"/>
              </a:rPr>
              <a:t>    此外，这个分解也有助于风险管理和投资组合优化。通过理解随机过程的无偏部分（鞅）和可预测部分（可预测过程），投资者可以更好地估计和管理风险，制定更有效的投资策略。</a:t>
            </a:r>
            <a:endParaRPr lang="zh-CN" altLang="en-US" sz="2000" dirty="0">
              <a:cs typeface="Arial" panose="020B0604020202020204" pitchFamily="34" charset="0"/>
            </a:endParaRPr>
          </a:p>
          <a:p>
            <a:pPr>
              <a:lnSpc>
                <a:spcPct val="150000"/>
              </a:lnSpc>
            </a:pPr>
            <a:r>
              <a:rPr lang="zh-CN" altLang="en-US" sz="2000" dirty="0">
                <a:cs typeface="Arial" panose="020B0604020202020204" pitchFamily="34" charset="0"/>
              </a:rPr>
              <a:t>    总的来说，Doob分解定理为我们提供了⼀种强大的工具，能够将随机过程分解为无偏鞅和可预测过</a:t>
            </a:r>
            <a:endParaRPr lang="zh-CN" altLang="en-US" sz="2000" dirty="0">
              <a:cs typeface="Arial" panose="020B0604020202020204" pitchFamily="34" charset="0"/>
            </a:endParaRPr>
          </a:p>
          <a:p>
            <a:pPr>
              <a:lnSpc>
                <a:spcPct val="150000"/>
              </a:lnSpc>
            </a:pPr>
            <a:r>
              <a:rPr lang="zh-CN" altLang="en-US" sz="2000" dirty="0">
                <a:cs typeface="Arial" panose="020B0604020202020204" pitchFamily="34" charset="0"/>
              </a:rPr>
              <a:t>程，有助于我们更好地理解和利用随机过程的性质，尤其在金融数学和风险管理中具有重要的应用价值。</a:t>
            </a:r>
            <a:endParaRPr lang="en-US" altLang="zh-CN" sz="2000" dirty="0">
              <a:cs typeface="Arial" panose="020B0604020202020204" pitchFamily="34" charset="0"/>
            </a:endParaRPr>
          </a:p>
          <a:p>
            <a:r>
              <a:rPr lang="zh-CN" altLang="en-US" sz="2000" dirty="0">
                <a:cs typeface="Arial" panose="020B0604020202020204" pitchFamily="34" charset="0"/>
              </a:rPr>
              <a:t>    </a:t>
            </a:r>
            <a:endParaRPr lang="zh-CN" altLang="en-US" sz="2000" dirty="0">
              <a:cs typeface="Arial" panose="020B0604020202020204" pitchFamily="34" charset="0"/>
            </a:endParaRPr>
          </a:p>
        </p:txBody>
      </p:sp>
    </p:spTree>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rPr>
              <a:t>06</a:t>
            </a:r>
            <a:endParaRPr lang="en-US" sz="115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60" y="3346450"/>
            <a:ext cx="4132580" cy="584775"/>
          </a:xfrm>
          <a:prstGeom prst="rect">
            <a:avLst/>
          </a:prstGeom>
          <a:noFill/>
        </p:spPr>
        <p:txBody>
          <a:bodyPr wrap="square">
            <a:spAutoFit/>
          </a:bodyPr>
          <a:lstStyle/>
          <a:p>
            <a:pPr>
              <a:defRPr/>
            </a:pPr>
            <a:r>
              <a:rPr lang="zh-CN" altLang="en-US" sz="3200" b="1" dirty="0">
                <a:solidFill>
                  <a:srgbClr val="F0F0F0">
                    <a:lumMod val="25000"/>
                  </a:srgbClr>
                </a:solidFill>
                <a:latin typeface="楷体" panose="02010609060101010101" charset="-122"/>
                <a:ea typeface="楷体" panose="02010609060101010101" charset="-122"/>
              </a:rPr>
              <a:t>鞅基础知识总结</a:t>
            </a:r>
            <a:endParaRPr lang="zh-CN" altLang="en-US" sz="3200" b="1" dirty="0">
              <a:solidFill>
                <a:srgbClr val="F0F0F0">
                  <a:lumMod val="25000"/>
                </a:srgbClr>
              </a:solidFill>
              <a:latin typeface="楷体" panose="02010609060101010101" charset="-122"/>
              <a:ea typeface="楷体" panose="02010609060101010101" charset="-122"/>
            </a:endParaRPr>
          </a:p>
        </p:txBody>
      </p:sp>
      <p:sp>
        <p:nvSpPr>
          <p:cNvPr id="5" name="文本框 59"/>
          <p:cNvSpPr txBox="1"/>
          <p:nvPr/>
        </p:nvSpPr>
        <p:spPr>
          <a:xfrm>
            <a:off x="3363005" y="2773364"/>
            <a:ext cx="1838965"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rPr>
              <a:t>Part Six</a:t>
            </a:r>
            <a:endParaRPr lang="en-US" altLang="zh-CN" sz="3200" dirty="0">
              <a:solidFill>
                <a:schemeClr val="bg2">
                  <a:lumMod val="25000"/>
                </a:schemeClr>
              </a:solidFill>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鞅基础理论</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基础定义</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1341487" y="1205419"/>
            <a:ext cx="9195435" cy="11969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    在概率论和随机过程中，鞅是⼀类随机过程，其未来的预期值在任何给定时间点上都等于当前的观察值。换句话说，鞅具有“平均保持”的性质，表示在未来的任何时刻，鞅的预期值不会发生变化。鞅理论是概率论和随机过程中的一个重要分支，广泛应用于金融数学、统计学和其他领域。</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341487" y="5960698"/>
            <a:ext cx="9195434" cy="58897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总体而言，鞅的定义强调了其平均保持性质，使其在许多随机模型和概率推断问题中具有重要的应用。</a:t>
            </a:r>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楷体" panose="02010609060101010101" charset="-122"/>
            </a:endParaRPr>
          </a:p>
        </p:txBody>
      </p:sp>
      <p:sp>
        <p:nvSpPr>
          <p:cNvPr id="5" name="文本框 4"/>
          <p:cNvSpPr txBox="1"/>
          <p:nvPr/>
        </p:nvSpPr>
        <p:spPr>
          <a:xfrm>
            <a:off x="1341487" y="2473386"/>
            <a:ext cx="9195434"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形式上，⼀个鞅可以定义为⼀个随机过程</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                  </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其中对于任意</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t≥0</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以下条件成立：</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    </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1.可测性条件：</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    </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对于每个</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随机变量</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Mt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是关于过程生成的</a:t>
            </a:r>
            <a:r>
              <a:rPr kumimoji="0" lang="en-US" altLang="zh-CN" b="0" i="0" u="none" strike="noStrike" kern="1200" cap="none" spc="0" normalizeH="0" baseline="0" dirty="0" err="1">
                <a:latin typeface="Times New Roman" panose="02020603050405020304" charset="0"/>
                <a:ea typeface="楷体" panose="02010609060101010101" charset="-122"/>
                <a:cs typeface="Times New Roman" panose="02020603050405020304" charset="0"/>
              </a:rPr>
              <a:t>σ-</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代数</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（σ-</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代数是⼀种测度论中的概念，描述了事件的集合</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可测的。</a:t>
            </a:r>
            <a:endPar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这表示我们可以在每个时刻对过程的状态进行观测。</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2.平均保持性质：</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对于所有</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t≥0，</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有</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E[|M</a:t>
            </a:r>
            <a:r>
              <a:rPr kumimoji="0" lang="en-US" altLang="zh-CN" sz="1800" b="0" i="0" u="none" strike="noStrike" kern="1200" cap="none" spc="0" normalizeH="0" dirty="0" err="1">
                <a:latin typeface="Times New Roman" panose="02020603050405020304" charset="0"/>
                <a:ea typeface="楷体" panose="02010609060101010101" charset="-122"/>
                <a:cs typeface="Times New Roman" panose="02020603050405020304" charset="0"/>
              </a:rPr>
              <a:t>t</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|]&lt;∞</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并且对于所有</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s≤t</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有</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endPar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这表示在任何给定时刻</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鞅的预期值等于过去观察到的值。这里，</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E[·]</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表⽰期望运算符，</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表示过程生成的</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σ-代数</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在时刻</a:t>
            </a:r>
            <a:r>
              <a:rPr kumimoji="0" lang="en-US" altLang="zh-CN" sz="1800" b="0" i="0" u="none" strike="noStrike" kern="1200" cap="none" spc="0" normalizeH="0" baseline="0" dirty="0" err="1">
                <a:latin typeface="Times New Roman" panose="02020603050405020304" charset="0"/>
                <a:ea typeface="楷体" panose="02010609060101010101" charset="-122"/>
                <a:cs typeface="Times New Roman" panose="02020603050405020304" charset="0"/>
              </a:rPr>
              <a:t>s</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的值。条件是给定过去信息下的未来预期值，这反映了鞅的“无记忆"性质，即在给定过去信息的情况下，未来的平均预期值仍然等于过去观察到的值。</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pic>
        <p:nvPicPr>
          <p:cNvPr id="6" name="334E55B0-647D-440b-865C-3EC943EB4CBC-1" descr="wpsoffice"/>
          <p:cNvPicPr>
            <a:picLocks noChangeAspect="1"/>
          </p:cNvPicPr>
          <p:nvPr/>
        </p:nvPicPr>
        <p:blipFill>
          <a:blip r:embed="rId2"/>
          <a:stretch>
            <a:fillRect/>
          </a:stretch>
        </p:blipFill>
        <p:spPr>
          <a:xfrm>
            <a:off x="6327775" y="2556510"/>
            <a:ext cx="1024890" cy="211455"/>
          </a:xfrm>
          <a:prstGeom prst="rect">
            <a:avLst/>
          </a:prstGeom>
        </p:spPr>
      </p:pic>
      <p:pic>
        <p:nvPicPr>
          <p:cNvPr id="7" name="334E55B0-647D-440b-865C-3EC943EB4CBC-3" descr="wpsoffice"/>
          <p:cNvPicPr>
            <a:picLocks noChangeAspect="1"/>
          </p:cNvPicPr>
          <p:nvPr/>
        </p:nvPicPr>
        <p:blipFill>
          <a:blip r:embed="rId3"/>
          <a:stretch>
            <a:fillRect/>
          </a:stretch>
        </p:blipFill>
        <p:spPr>
          <a:xfrm>
            <a:off x="6637020" y="4460875"/>
            <a:ext cx="1692275" cy="255270"/>
          </a:xfrm>
          <a:prstGeom prst="rect">
            <a:avLst/>
          </a:prstGeom>
        </p:spPr>
      </p:pic>
      <p:pic>
        <p:nvPicPr>
          <p:cNvPr id="9" name="334E55B0-647D-440b-865C-3EC943EB4CBC-2" descr="wpsoffice"/>
          <p:cNvPicPr>
            <a:picLocks noChangeAspect="1"/>
          </p:cNvPicPr>
          <p:nvPr/>
        </p:nvPicPr>
        <p:blipFill>
          <a:blip r:embed="rId4"/>
          <a:stretch>
            <a:fillRect/>
          </a:stretch>
        </p:blipFill>
        <p:spPr>
          <a:xfrm>
            <a:off x="1885950" y="5312410"/>
            <a:ext cx="246380" cy="204470"/>
          </a:xfrm>
          <a:prstGeom prst="rect">
            <a:avLst/>
          </a:prstGeom>
        </p:spPr>
      </p:pic>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鞅基础理论</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基础性质</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1341487" y="1148740"/>
            <a:ext cx="9195435" cy="6429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    鞅作为概率论和随机过程中的重要概念，具有许多基础性质，这些性质在分析随机过</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程和概率模型时发挥着关键作用。以下是鞅的⼀些基础性质：</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341487" y="5748535"/>
            <a:ext cx="9195435" cy="9729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这些性质使得鞅在分析随机过程、金融建模、概率论推断等领域中具有广泛的应用。鞅理论提供了一种强大的数学框架，用于描述和分析具有随机性质的系统，并为处理随机过程中的信息和变化提供了坚实的基础。</a:t>
            </a:r>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楷体" panose="02010609060101010101" charset="-122"/>
            </a:endParaRPr>
          </a:p>
        </p:txBody>
      </p:sp>
      <p:graphicFrame>
        <p:nvGraphicFramePr>
          <p:cNvPr id="3" name="表格 2"/>
          <p:cNvGraphicFramePr>
            <a:graphicFrameLocks noGrp="1"/>
          </p:cNvGraphicFramePr>
          <p:nvPr>
            <p:custDataLst>
              <p:tags r:id="rId2"/>
            </p:custDataLst>
          </p:nvPr>
        </p:nvGraphicFramePr>
        <p:xfrm>
          <a:off x="1423850" y="1791715"/>
          <a:ext cx="9025459" cy="3791672"/>
        </p:xfrm>
        <a:graphic>
          <a:graphicData uri="http://schemas.openxmlformats.org/drawingml/2006/table">
            <a:tbl>
              <a:tblPr firstRow="1" bandRow="1">
                <a:tableStyleId>{9D7B26C5-4107-4FEC-AEDC-1716B250A1EF}</a:tableStyleId>
              </a:tblPr>
              <a:tblGrid>
                <a:gridCol w="2274497"/>
                <a:gridCol w="6750962"/>
              </a:tblGrid>
              <a:tr h="341356">
                <a:tc>
                  <a:txBody>
                    <a:bodyPr/>
                    <a:lstStyle/>
                    <a:p>
                      <a:pPr algn="ctr">
                        <a:buNone/>
                      </a:pPr>
                      <a:r>
                        <a:rPr lang="zh-CN" altLang="en-US" sz="1400" b="0" dirty="0">
                          <a:latin typeface="Times New Roman" panose="02020603050405020304" charset="0"/>
                          <a:ea typeface="楷体" panose="02010609060101010101" charset="-122"/>
                        </a:rPr>
                        <a:t>基础性质</a:t>
                      </a:r>
                      <a:endParaRPr lang="zh-CN" altLang="en-US" sz="1400" b="0" dirty="0">
                        <a:latin typeface="Times New Roman" panose="02020603050405020304" charset="0"/>
                        <a:ea typeface="楷体" panose="02010609060101010101" charset="-122"/>
                      </a:endParaRPr>
                    </a:p>
                  </a:txBody>
                  <a:tcPr anchor="ctr"/>
                </a:tc>
                <a:tc>
                  <a:txBody>
                    <a:bodyPr/>
                    <a:lstStyle/>
                    <a:p>
                      <a:pPr marL="0" indent="0" algn="ctr">
                        <a:spcBef>
                          <a:spcPts val="600"/>
                        </a:spcBef>
                        <a:spcAft>
                          <a:spcPts val="600"/>
                        </a:spcAft>
                        <a:buFont typeface="Wingdings" panose="05000000000000000000" charset="0"/>
                        <a:buNone/>
                      </a:pPr>
                      <a:r>
                        <a:rPr lang="zh-CN" altLang="en-US" sz="1400" b="0" dirty="0">
                          <a:latin typeface="楷体" panose="02010609060101010101" charset="-122"/>
                          <a:ea typeface="楷体" panose="02010609060101010101" charset="-122"/>
                        </a:rPr>
                        <a:t>解释</a:t>
                      </a:r>
                      <a:endParaRPr lang="en-US" altLang="zh-CN" sz="1400" b="0" dirty="0">
                        <a:latin typeface="楷体" panose="02010609060101010101" charset="-122"/>
                        <a:ea typeface="楷体" panose="02010609060101010101" charset="-122"/>
                      </a:endParaRPr>
                    </a:p>
                  </a:txBody>
                  <a:tcPr anchor="ctr"/>
                </a:tc>
              </a:tr>
              <a:tr h="341356">
                <a:tc>
                  <a:txBody>
                    <a:bodyPr/>
                    <a:lstStyle/>
                    <a:p>
                      <a:pPr algn="ctr">
                        <a:buNone/>
                      </a:pPr>
                      <a:r>
                        <a:rPr lang="zh-CN" altLang="en-US" sz="1400" dirty="0">
                          <a:latin typeface="Times New Roman" panose="02020603050405020304" charset="0"/>
                          <a:ea typeface="楷体" panose="02010609060101010101" charset="-122"/>
                        </a:rPr>
                        <a:t>平均保持性质</a:t>
                      </a:r>
                      <a:endParaRPr lang="zh-CN" altLang="en-US" sz="1400" dirty="0">
                        <a:latin typeface="Times New Roman" panose="02020603050405020304" charset="0"/>
                        <a:ea typeface="楷体" panose="02010609060101010101" charset="-122"/>
                      </a:endParaRPr>
                    </a:p>
                  </a:txBody>
                  <a:tcPr anchor="ctr"/>
                </a:tc>
                <a:tc>
                  <a:txBody>
                    <a:bodyPr/>
                    <a:lstStyle/>
                    <a:p>
                      <a:pPr>
                        <a:spcBef>
                          <a:spcPts val="600"/>
                        </a:spcBef>
                        <a:spcAft>
                          <a:spcPts val="600"/>
                        </a:spcAft>
                        <a:buNone/>
                      </a:pPr>
                      <a:r>
                        <a:rPr lang="zh-CN" altLang="en-US" sz="1400" dirty="0">
                          <a:latin typeface="Times New Roman" panose="02020603050405020304" charset="0"/>
                          <a:ea typeface="楷体" panose="02010609060101010101" charset="-122"/>
                          <a:cs typeface="Times New Roman" panose="02020603050405020304" charset="0"/>
                        </a:rPr>
                        <a:t>鞅的核心特征是平均保持性质。具体而言，对于任何时间点</a:t>
                      </a:r>
                      <a:r>
                        <a:rPr lang="en-US" altLang="zh-CN" sz="1400" dirty="0">
                          <a:latin typeface="Times New Roman" panose="02020603050405020304" charset="0"/>
                          <a:ea typeface="楷体" panose="02010609060101010101" charset="-122"/>
                          <a:cs typeface="Times New Roman" panose="02020603050405020304" charset="0"/>
                        </a:rPr>
                        <a:t>t</a:t>
                      </a:r>
                      <a:r>
                        <a:rPr lang="zh-CN" altLang="en-US" sz="1400" dirty="0">
                          <a:latin typeface="Times New Roman" panose="02020603050405020304" charset="0"/>
                          <a:ea typeface="楷体" panose="02010609060101010101" charset="-122"/>
                          <a:cs typeface="Times New Roman" panose="02020603050405020304" charset="0"/>
                        </a:rPr>
                        <a:t>，鞅的未来预期值等于当前的观察值，即</a:t>
                      </a:r>
                      <a:r>
                        <a:rPr lang="en-US" altLang="zh-CN" sz="1400" dirty="0">
                          <a:latin typeface="Times New Roman" panose="02020603050405020304" charset="0"/>
                          <a:ea typeface="楷体" panose="02010609060101010101" charset="-122"/>
                          <a:cs typeface="Times New Roman" panose="02020603050405020304" charset="0"/>
                        </a:rPr>
                        <a:t>E[</a:t>
                      </a:r>
                      <a:r>
                        <a:rPr lang="en-US" altLang="zh-CN" sz="1400" dirty="0" err="1">
                          <a:latin typeface="Times New Roman" panose="02020603050405020304" charset="0"/>
                          <a:ea typeface="楷体" panose="02010609060101010101" charset="-122"/>
                          <a:cs typeface="Times New Roman" panose="02020603050405020304" charset="0"/>
                        </a:rPr>
                        <a:t>M</a:t>
                      </a:r>
                      <a:r>
                        <a:rPr lang="en-US" altLang="zh-CN" sz="1400" baseline="-25000" dirty="0" err="1">
                          <a:latin typeface="Times New Roman" panose="02020603050405020304" charset="0"/>
                          <a:ea typeface="楷体" panose="02010609060101010101" charset="-122"/>
                          <a:cs typeface="Times New Roman" panose="02020603050405020304" charset="0"/>
                        </a:rPr>
                        <a:t>t</a:t>
                      </a:r>
                      <a:r>
                        <a:rPr lang="en-US" altLang="zh-CN" sz="1400" dirty="0" err="1">
                          <a:latin typeface="Times New Roman" panose="02020603050405020304" charset="0"/>
                          <a:ea typeface="楷体" panose="02010609060101010101" charset="-122"/>
                          <a:cs typeface="Times New Roman" panose="02020603050405020304" charset="0"/>
                        </a:rPr>
                        <a:t>∣F</a:t>
                      </a:r>
                      <a:r>
                        <a:rPr lang="en-US" altLang="zh-CN" sz="1400" baseline="-25000" dirty="0" err="1">
                          <a:latin typeface="Times New Roman" panose="02020603050405020304" charset="0"/>
                          <a:ea typeface="楷体" panose="02010609060101010101" charset="-122"/>
                          <a:cs typeface="Times New Roman" panose="02020603050405020304" charset="0"/>
                        </a:rPr>
                        <a:t>t</a:t>
                      </a:r>
                      <a:r>
                        <a:rPr lang="en-US" altLang="zh-CN" sz="1400" dirty="0">
                          <a:latin typeface="Times New Roman" panose="02020603050405020304" charset="0"/>
                          <a:ea typeface="楷体" panose="02010609060101010101" charset="-122"/>
                          <a:cs typeface="Times New Roman" panose="02020603050405020304" charset="0"/>
                        </a:rPr>
                        <a:t>]=M</a:t>
                      </a:r>
                      <a:r>
                        <a:rPr lang="en-US" altLang="zh-CN" sz="1400" baseline="-25000" dirty="0">
                          <a:latin typeface="Times New Roman" panose="02020603050405020304" charset="0"/>
                          <a:ea typeface="楷体" panose="02010609060101010101" charset="-122"/>
                          <a:cs typeface="Times New Roman" panose="02020603050405020304" charset="0"/>
                        </a:rPr>
                        <a:t>t</a:t>
                      </a:r>
                      <a:r>
                        <a:rPr lang="zh-CN" altLang="en-US" sz="1400" dirty="0">
                          <a:latin typeface="Times New Roman" panose="02020603050405020304" charset="0"/>
                          <a:ea typeface="楷体" panose="02010609060101010101" charset="-122"/>
                          <a:cs typeface="Times New Roman" panose="02020603050405020304" charset="0"/>
                        </a:rPr>
                        <a:t>。</a:t>
                      </a:r>
                      <a:endParaRPr lang="zh-CN" altLang="en-US" sz="1400" dirty="0">
                        <a:latin typeface="Times New Roman" panose="02020603050405020304" charset="0"/>
                        <a:ea typeface="楷体" panose="02010609060101010101" charset="-122"/>
                        <a:cs typeface="Times New Roman" panose="02020603050405020304" charset="0"/>
                      </a:endParaRPr>
                    </a:p>
                  </a:txBody>
                  <a:tcPr anchor="ctr"/>
                </a:tc>
              </a:tr>
              <a:tr h="341356">
                <a:tc>
                  <a:txBody>
                    <a:bodyPr/>
                    <a:lstStyle/>
                    <a:p>
                      <a:pPr algn="ctr">
                        <a:buNone/>
                      </a:pPr>
                      <a:r>
                        <a:rPr lang="zh-CN" altLang="en-US" sz="1400" dirty="0">
                          <a:latin typeface="Times New Roman" panose="02020603050405020304" charset="0"/>
                          <a:ea typeface="楷体" panose="02010609060101010101" charset="-122"/>
                        </a:rPr>
                        <a:t>初始值</a:t>
                      </a:r>
                      <a:endParaRPr lang="zh-CN" altLang="en-US" sz="1400" dirty="0">
                        <a:latin typeface="Times New Roman" panose="02020603050405020304" charset="0"/>
                        <a:ea typeface="楷体" panose="02010609060101010101" charset="-122"/>
                      </a:endParaRPr>
                    </a:p>
                  </a:txBody>
                  <a:tcPr anchor="ctr"/>
                </a:tc>
                <a:tc>
                  <a:txBody>
                    <a:bodyPr/>
                    <a:lstStyle/>
                    <a:p>
                      <a:pPr marL="0" algn="l">
                        <a:spcBef>
                          <a:spcPts val="600"/>
                        </a:spcBef>
                        <a:spcAft>
                          <a:spcPts val="600"/>
                        </a:spcAft>
                        <a:buClrTx/>
                        <a:buSzTx/>
                        <a:buFontTx/>
                        <a:buNone/>
                      </a:pPr>
                      <a:r>
                        <a:rPr lang="zh-CN" altLang="en-US" sz="1400" dirty="0">
                          <a:latin typeface="Times New Roman" panose="02020603050405020304" charset="0"/>
                          <a:ea typeface="楷体" panose="02010609060101010101" charset="-122"/>
                          <a:cs typeface="Times New Roman" panose="02020603050405020304" charset="0"/>
                        </a:rPr>
                        <a:t>鞅在t=0处通常被定义为可测的随机变量，即M</a:t>
                      </a:r>
                      <a:r>
                        <a:rPr lang="zh-CN" altLang="en-US" sz="1400" baseline="-25000" dirty="0">
                          <a:latin typeface="Times New Roman" panose="02020603050405020304" charset="0"/>
                          <a:ea typeface="楷体" panose="02010609060101010101" charset="-122"/>
                          <a:cs typeface="Times New Roman" panose="02020603050405020304" charset="0"/>
                        </a:rPr>
                        <a:t>0</a:t>
                      </a:r>
                      <a:r>
                        <a:rPr lang="zh-CN" altLang="en-US" sz="1400" dirty="0">
                          <a:latin typeface="Times New Roman" panose="02020603050405020304" charset="0"/>
                          <a:ea typeface="楷体" panose="02010609060101010101" charset="-122"/>
                          <a:cs typeface="Times New Roman" panose="02020603050405020304" charset="0"/>
                        </a:rPr>
                        <a:t>是关于初始σ-代数的可测函数。</a:t>
                      </a:r>
                      <a:endParaRPr lang="zh-CN" altLang="en-US" sz="1400" dirty="0">
                        <a:latin typeface="Times New Roman" panose="02020603050405020304" charset="0"/>
                        <a:ea typeface="楷体" panose="02010609060101010101" charset="-122"/>
                        <a:cs typeface="Times New Roman" panose="02020603050405020304" charset="0"/>
                      </a:endParaRPr>
                    </a:p>
                  </a:txBody>
                  <a:tcPr anchor="ctr"/>
                </a:tc>
              </a:tr>
              <a:tr h="341356">
                <a:tc>
                  <a:txBody>
                    <a:bodyPr/>
                    <a:lstStyle/>
                    <a:p>
                      <a:pPr algn="ctr">
                        <a:buNone/>
                      </a:pPr>
                      <a:r>
                        <a:rPr lang="zh-CN" altLang="en-US" sz="1400" dirty="0">
                          <a:latin typeface="Times New Roman" panose="02020603050405020304" charset="0"/>
                          <a:ea typeface="楷体" panose="02010609060101010101" charset="-122"/>
                        </a:rPr>
                        <a:t>有界性质</a:t>
                      </a:r>
                      <a:endParaRPr lang="zh-CN" altLang="en-US" sz="1400" dirty="0">
                        <a:latin typeface="Times New Roman" panose="02020603050405020304" charset="0"/>
                        <a:ea typeface="楷体" panose="02010609060101010101" charset="-122"/>
                      </a:endParaRPr>
                    </a:p>
                  </a:txBody>
                  <a:tcPr anchor="ctr"/>
                </a:tc>
                <a:tc>
                  <a:txBody>
                    <a:bodyPr/>
                    <a:lstStyle/>
                    <a:p>
                      <a:pPr marL="0" indent="0">
                        <a:spcBef>
                          <a:spcPts val="600"/>
                        </a:spcBef>
                        <a:spcAft>
                          <a:spcPts val="600"/>
                        </a:spcAft>
                        <a:buFont typeface="Wingdings" panose="05000000000000000000" charset="0"/>
                        <a:buNone/>
                      </a:pPr>
                      <a:r>
                        <a:rPr lang="zh-CN" altLang="en-US" sz="1400" dirty="0">
                          <a:latin typeface="楷体" panose="02010609060101010101" charset="-122"/>
                          <a:ea typeface="楷体" panose="02010609060101010101" charset="-122"/>
                        </a:rPr>
                        <a:t>如果鞅的各个时刻的绝对值的期望都是有界的，即</a:t>
                      </a:r>
                      <a:r>
                        <a:rPr lang="en-US" altLang="zh-CN" sz="1400" dirty="0">
                          <a:latin typeface="Times New Roman" panose="02020603050405020304" charset="0"/>
                          <a:ea typeface="楷体" panose="02010609060101010101" charset="-122"/>
                          <a:cs typeface="Times New Roman" panose="02020603050405020304" charset="0"/>
                        </a:rPr>
                        <a:t>E[|M</a:t>
                      </a:r>
                      <a:r>
                        <a:rPr lang="en-US" altLang="zh-CN" sz="1400" baseline="-25000" dirty="0">
                          <a:latin typeface="Times New Roman" panose="02020603050405020304" charset="0"/>
                          <a:ea typeface="楷体" panose="02010609060101010101" charset="-122"/>
                          <a:cs typeface="Times New Roman" panose="02020603050405020304" charset="0"/>
                        </a:rPr>
                        <a:t>t</a:t>
                      </a:r>
                      <a:r>
                        <a:rPr lang="en-US" altLang="zh-CN" sz="1400" dirty="0">
                          <a:latin typeface="Times New Roman" panose="02020603050405020304" charset="0"/>
                          <a:ea typeface="楷体" panose="02010609060101010101" charset="-122"/>
                          <a:cs typeface="Times New Roman" panose="02020603050405020304" charset="0"/>
                        </a:rPr>
                        <a:t>|]&lt;∞</a:t>
                      </a:r>
                      <a:r>
                        <a:rPr lang="zh-CN" altLang="en-US" sz="1400" dirty="0">
                          <a:latin typeface="楷体" panose="02010609060101010101" charset="-122"/>
                          <a:ea typeface="楷体" panose="02010609060101010101" charset="-122"/>
                        </a:rPr>
                        <a:t>对所有</a:t>
                      </a:r>
                      <a:r>
                        <a:rPr lang="en-US" altLang="zh-CN" sz="1400" dirty="0">
                          <a:latin typeface="楷体" panose="02010609060101010101" charset="-122"/>
                          <a:ea typeface="楷体" panose="02010609060101010101" charset="-122"/>
                        </a:rPr>
                        <a:t>t</a:t>
                      </a:r>
                      <a:r>
                        <a:rPr lang="zh-CN" altLang="en-US" sz="1400" dirty="0">
                          <a:latin typeface="楷体" panose="02010609060101010101" charset="-122"/>
                          <a:ea typeface="楷体" panose="02010609060101010101" charset="-122"/>
                        </a:rPr>
                        <a:t>成立，那么这个鞅是有界的。</a:t>
                      </a:r>
                      <a:endParaRPr lang="en-US" altLang="zh-CN" sz="1400" dirty="0">
                        <a:latin typeface="楷体" panose="02010609060101010101" charset="-122"/>
                        <a:ea typeface="楷体" panose="02010609060101010101" charset="-122"/>
                      </a:endParaRPr>
                    </a:p>
                  </a:txBody>
                  <a:tcPr anchor="ctr"/>
                </a:tc>
              </a:tr>
              <a:tr h="341356">
                <a:tc>
                  <a:txBody>
                    <a:bodyPr/>
                    <a:lstStyle/>
                    <a:p>
                      <a:pPr algn="ctr">
                        <a:buNone/>
                      </a:pPr>
                      <a:r>
                        <a:rPr lang="zh-CN" altLang="en-US" sz="1400" dirty="0">
                          <a:latin typeface="Times New Roman" panose="02020603050405020304" charset="0"/>
                          <a:ea typeface="楷体" panose="02010609060101010101" charset="-122"/>
                        </a:rPr>
                        <a:t>鞅差的性质</a:t>
                      </a:r>
                      <a:endParaRPr lang="zh-CN" altLang="en-US" sz="1400" dirty="0">
                        <a:latin typeface="Times New Roman" panose="02020603050405020304" charset="0"/>
                        <a:ea typeface="楷体" panose="02010609060101010101" charset="-122"/>
                      </a:endParaRPr>
                    </a:p>
                  </a:txBody>
                  <a:tcPr anchor="ctr"/>
                </a:tc>
                <a:tc>
                  <a:txBody>
                    <a:bodyPr/>
                    <a:lstStyle/>
                    <a:p>
                      <a:pPr marL="0" algn="l">
                        <a:spcBef>
                          <a:spcPts val="600"/>
                        </a:spcBef>
                        <a:spcAft>
                          <a:spcPts val="600"/>
                        </a:spcAft>
                        <a:buClrTx/>
                        <a:buSzTx/>
                        <a:buFontTx/>
                        <a:buNone/>
                      </a:pPr>
                      <a:r>
                        <a:rPr lang="zh-CN" altLang="en-US" sz="1400" dirty="0">
                          <a:latin typeface="Times New Roman" panose="02020603050405020304" charset="0"/>
                          <a:ea typeface="楷体" panose="02010609060101010101" charset="-122"/>
                          <a:cs typeface="Times New Roman" panose="02020603050405020304" charset="0"/>
                        </a:rPr>
                        <a:t>如果{M</a:t>
                      </a:r>
                      <a:r>
                        <a:rPr lang="zh-CN" altLang="en-US" sz="1400" baseline="-25000" dirty="0">
                          <a:latin typeface="Times New Roman" panose="02020603050405020304" charset="0"/>
                          <a:ea typeface="楷体" panose="02010609060101010101" charset="-122"/>
                          <a:cs typeface="Times New Roman" panose="02020603050405020304" charset="0"/>
                        </a:rPr>
                        <a:t>t</a:t>
                      </a:r>
                      <a:r>
                        <a:rPr lang="zh-CN" altLang="en-US" sz="1400" dirty="0">
                          <a:latin typeface="Times New Roman" panose="02020603050405020304" charset="0"/>
                          <a:ea typeface="楷体" panose="02010609060101010101" charset="-122"/>
                          <a:cs typeface="Times New Roman" panose="02020603050405020304" charset="0"/>
                        </a:rPr>
                        <a:t>,t≥0}是⼀个鞅，那么它的差分序列{M</a:t>
                      </a:r>
                      <a:r>
                        <a:rPr lang="zh-CN" altLang="en-US" sz="1400" baseline="-25000" dirty="0">
                          <a:latin typeface="Times New Roman" panose="02020603050405020304" charset="0"/>
                          <a:ea typeface="楷体" panose="02010609060101010101" charset="-122"/>
                          <a:cs typeface="Times New Roman" panose="02020603050405020304" charset="0"/>
                        </a:rPr>
                        <a:t>t</a:t>
                      </a:r>
                      <a:r>
                        <a:rPr lang="zh-CN" altLang="en-US" sz="1400" dirty="0">
                          <a:latin typeface="Times New Roman" panose="02020603050405020304" charset="0"/>
                          <a:ea typeface="楷体" panose="02010609060101010101" charset="-122"/>
                          <a:cs typeface="Times New Roman" panose="02020603050405020304" charset="0"/>
                        </a:rPr>
                        <a:t>-M</a:t>
                      </a:r>
                      <a:r>
                        <a:rPr lang="zh-CN" altLang="en-US" sz="1400" baseline="-25000" dirty="0">
                          <a:latin typeface="Times New Roman" panose="02020603050405020304" charset="0"/>
                          <a:ea typeface="楷体" panose="02010609060101010101" charset="-122"/>
                          <a:cs typeface="Times New Roman" panose="02020603050405020304" charset="0"/>
                        </a:rPr>
                        <a:t>t-</a:t>
                      </a:r>
                      <a:r>
                        <a:rPr lang="en-US" altLang="zh-CN" sz="1400" baseline="-25000" dirty="0">
                          <a:latin typeface="Times New Roman" panose="02020603050405020304" charset="0"/>
                          <a:ea typeface="楷体" panose="02010609060101010101" charset="-122"/>
                          <a:cs typeface="Times New Roman" panose="02020603050405020304" charset="0"/>
                        </a:rPr>
                        <a:t>1</a:t>
                      </a:r>
                      <a:r>
                        <a:rPr lang="zh-CN" altLang="en-US" sz="1400" dirty="0">
                          <a:latin typeface="Times New Roman" panose="02020603050405020304" charset="0"/>
                          <a:ea typeface="楷体" panose="02010609060101010101" charset="-122"/>
                          <a:cs typeface="Times New Roman" panose="02020603050405020304" charset="0"/>
                        </a:rPr>
                        <a:t>,t≥1}也构成⼀个鞅。这被称为鞅的差分性质。</a:t>
                      </a:r>
                      <a:endParaRPr lang="zh-CN" altLang="en-US" sz="1400" dirty="0">
                        <a:latin typeface="Times New Roman" panose="02020603050405020304" charset="0"/>
                        <a:ea typeface="楷体" panose="02010609060101010101" charset="-122"/>
                        <a:cs typeface="Times New Roman" panose="02020603050405020304" charset="0"/>
                      </a:endParaRPr>
                    </a:p>
                  </a:txBody>
                  <a:tcPr anchor="ctr"/>
                </a:tc>
              </a:tr>
              <a:tr h="341356">
                <a:tc>
                  <a:txBody>
                    <a:bodyPr/>
                    <a:lstStyle/>
                    <a:p>
                      <a:pPr algn="ctr">
                        <a:buNone/>
                      </a:pPr>
                      <a:r>
                        <a:rPr lang="zh-CN" altLang="en-US" sz="1400" dirty="0">
                          <a:latin typeface="Times New Roman" panose="02020603050405020304" charset="0"/>
                          <a:ea typeface="楷体" panose="02010609060101010101" charset="-122"/>
                        </a:rPr>
                        <a:t>停时性质</a:t>
                      </a:r>
                      <a:endParaRPr lang="zh-CN" altLang="en-US" sz="1400" dirty="0">
                        <a:latin typeface="Times New Roman" panose="02020603050405020304" charset="0"/>
                        <a:ea typeface="楷体" panose="02010609060101010101" charset="-122"/>
                      </a:endParaRPr>
                    </a:p>
                  </a:txBody>
                  <a:tcPr anchor="ctr"/>
                </a:tc>
                <a:tc>
                  <a:txBody>
                    <a:bodyPr/>
                    <a:lstStyle/>
                    <a:p>
                      <a:pPr marL="0" algn="l">
                        <a:spcBef>
                          <a:spcPts val="600"/>
                        </a:spcBef>
                        <a:spcAft>
                          <a:spcPts val="600"/>
                        </a:spcAft>
                        <a:buClrTx/>
                        <a:buSzTx/>
                        <a:buFontTx/>
                        <a:buNone/>
                      </a:pPr>
                      <a:r>
                        <a:rPr lang="zh-CN" altLang="en-US" sz="1400" dirty="0">
                          <a:latin typeface="Times New Roman" panose="02020603050405020304" charset="0"/>
                          <a:ea typeface="楷体" panose="02010609060101010101" charset="-122"/>
                          <a:cs typeface="Times New Roman" panose="02020603050405020304" charset="0"/>
                        </a:rPr>
                        <a:t>如果T是⼀个停时，那么条件期望E[M</a:t>
                      </a:r>
                      <a:r>
                        <a:rPr lang="zh-CN" altLang="en-US" sz="1400" baseline="-25000" dirty="0">
                          <a:latin typeface="Times New Roman" panose="02020603050405020304" charset="0"/>
                          <a:ea typeface="楷体" panose="02010609060101010101" charset="-122"/>
                          <a:cs typeface="Times New Roman" panose="02020603050405020304" charset="0"/>
                        </a:rPr>
                        <a:t>T</a:t>
                      </a:r>
                      <a:r>
                        <a:rPr lang="zh-CN" altLang="en-US" sz="1400" dirty="0">
                          <a:latin typeface="Times New Roman" panose="02020603050405020304" charset="0"/>
                          <a:ea typeface="楷体" panose="02010609060101010101" charset="-122"/>
                          <a:cs typeface="Times New Roman" panose="02020603050405020304" charset="0"/>
                        </a:rPr>
                        <a:t>∧t]=M0，其中T∧t=min(T,t)是停时T和t的最小值。</a:t>
                      </a:r>
                      <a:endParaRPr lang="zh-CN" altLang="en-US" sz="1400" dirty="0">
                        <a:latin typeface="Times New Roman" panose="02020603050405020304" charset="0"/>
                        <a:ea typeface="楷体" panose="02010609060101010101" charset="-122"/>
                        <a:cs typeface="Times New Roman" panose="02020603050405020304" charset="0"/>
                      </a:endParaRPr>
                    </a:p>
                  </a:txBody>
                  <a:tcPr anchor="ctr"/>
                </a:tc>
              </a:tr>
              <a:tr h="340995">
                <a:tc>
                  <a:txBody>
                    <a:bodyPr/>
                    <a:lstStyle/>
                    <a:p>
                      <a:pPr algn="ctr">
                        <a:buNone/>
                      </a:pPr>
                      <a:r>
                        <a:rPr lang="zh-CN" altLang="en-US" sz="1400" dirty="0">
                          <a:latin typeface="Times New Roman" panose="02020603050405020304" charset="0"/>
                          <a:ea typeface="楷体" panose="02010609060101010101" charset="-122"/>
                        </a:rPr>
                        <a:t>鞅收敛定理</a:t>
                      </a:r>
                      <a:endParaRPr lang="zh-CN" altLang="en-US" sz="1400" dirty="0">
                        <a:latin typeface="Times New Roman" panose="02020603050405020304" charset="0"/>
                        <a:ea typeface="楷体" panose="02010609060101010101" charset="-122"/>
                      </a:endParaRPr>
                    </a:p>
                  </a:txBody>
                  <a:tcPr anchor="ctr"/>
                </a:tc>
                <a:tc>
                  <a:txBody>
                    <a:bodyPr/>
                    <a:lstStyle/>
                    <a:p>
                      <a:pPr marL="0" algn="l">
                        <a:spcBef>
                          <a:spcPts val="600"/>
                        </a:spcBef>
                        <a:spcAft>
                          <a:spcPts val="600"/>
                        </a:spcAft>
                        <a:buClrTx/>
                        <a:buSzTx/>
                        <a:buFontTx/>
                        <a:buNone/>
                      </a:pPr>
                      <a:r>
                        <a:rPr lang="zh-CN" altLang="en-US" sz="1400" dirty="0">
                          <a:latin typeface="Times New Roman" panose="02020603050405020304" charset="0"/>
                          <a:ea typeface="楷体" panose="02010609060101010101" charset="-122"/>
                          <a:cs typeface="Times New Roman" panose="02020603050405020304" charset="0"/>
                        </a:rPr>
                        <a:t>如果{M</a:t>
                      </a:r>
                      <a:r>
                        <a:rPr lang="zh-CN" altLang="en-US" sz="1400" baseline="-25000" dirty="0">
                          <a:latin typeface="Times New Roman" panose="02020603050405020304" charset="0"/>
                          <a:ea typeface="楷体" panose="02010609060101010101" charset="-122"/>
                          <a:cs typeface="Times New Roman" panose="02020603050405020304" charset="0"/>
                        </a:rPr>
                        <a:t>t</a:t>
                      </a:r>
                      <a:r>
                        <a:rPr lang="zh-CN" altLang="en-US" sz="1400" dirty="0">
                          <a:latin typeface="Times New Roman" panose="02020603050405020304" charset="0"/>
                          <a:ea typeface="楷体" panose="02010609060101010101" charset="-122"/>
                          <a:cs typeface="Times New Roman" panose="02020603050405020304" charset="0"/>
                        </a:rPr>
                        <a:t>,t≥0}是⼀个鞅序列，并且对于所有t，有E[</a:t>
                      </a:r>
                      <a:r>
                        <a:rPr lang="en-US" altLang="zh-CN" sz="1400" dirty="0">
                          <a:latin typeface="Times New Roman" panose="02020603050405020304" charset="0"/>
                          <a:ea typeface="楷体" panose="02010609060101010101" charset="-122"/>
                          <a:cs typeface="Times New Roman" panose="02020603050405020304" charset="0"/>
                        </a:rPr>
                        <a:t>|</a:t>
                      </a:r>
                      <a:r>
                        <a:rPr lang="zh-CN" altLang="en-US" sz="1400" dirty="0">
                          <a:latin typeface="Times New Roman" panose="02020603050405020304" charset="0"/>
                          <a:ea typeface="楷体" panose="02010609060101010101" charset="-122"/>
                          <a:cs typeface="Times New Roman" panose="02020603050405020304" charset="0"/>
                        </a:rPr>
                        <a:t>M</a:t>
                      </a:r>
                      <a:r>
                        <a:rPr lang="zh-CN" altLang="en-US" sz="1400" baseline="-25000" dirty="0">
                          <a:latin typeface="Times New Roman" panose="02020603050405020304" charset="0"/>
                          <a:ea typeface="楷体" panose="02010609060101010101" charset="-122"/>
                          <a:cs typeface="Times New Roman" panose="02020603050405020304" charset="0"/>
                        </a:rPr>
                        <a:t>t</a:t>
                      </a:r>
                      <a:r>
                        <a:rPr lang="en-US" altLang="zh-CN" sz="1400" baseline="-25000" dirty="0">
                          <a:latin typeface="Times New Roman" panose="02020603050405020304" charset="0"/>
                          <a:ea typeface="楷体" panose="02010609060101010101" charset="-122"/>
                          <a:cs typeface="Times New Roman" panose="02020603050405020304" charset="0"/>
                        </a:rPr>
                        <a:t>|</a:t>
                      </a:r>
                      <a:r>
                        <a:rPr lang="zh-CN" altLang="en-US" sz="1400" dirty="0">
                          <a:latin typeface="Times New Roman" panose="02020603050405020304" charset="0"/>
                          <a:ea typeface="楷体" panose="02010609060101010101" charset="-122"/>
                          <a:cs typeface="Times New Roman" panose="02020603050405020304" charset="0"/>
                        </a:rPr>
                        <a:t>]&lt;∞，那么如果该序列几乎处处收敛于某个随机变量M，则M也是⼀个鞅。</a:t>
                      </a:r>
                      <a:endParaRPr lang="zh-CN" altLang="en-US" sz="1400" dirty="0">
                        <a:latin typeface="Times New Roman" panose="02020603050405020304" charset="0"/>
                        <a:ea typeface="楷体" panose="02010609060101010101" charset="-122"/>
                        <a:cs typeface="Times New Roman" panose="02020603050405020304" charset="0"/>
                      </a:endParaRPr>
                    </a:p>
                  </a:txBody>
                  <a:tcPr anchor="ctr"/>
                </a:tc>
              </a:tr>
              <a:tr h="340995">
                <a:tc>
                  <a:txBody>
                    <a:bodyPr/>
                    <a:lstStyle/>
                    <a:p>
                      <a:pPr algn="ctr">
                        <a:buNone/>
                      </a:pPr>
                      <a:r>
                        <a:rPr lang="zh-CN" altLang="en-US" sz="1400" dirty="0">
                          <a:latin typeface="Times New Roman" panose="02020603050405020304" charset="0"/>
                          <a:ea typeface="楷体" panose="02010609060101010101" charset="-122"/>
                        </a:rPr>
                        <a:t>鞅的不等式</a:t>
                      </a:r>
                      <a:endParaRPr lang="zh-CN" altLang="en-US" sz="1400" dirty="0">
                        <a:latin typeface="Times New Roman" panose="02020603050405020304" charset="0"/>
                        <a:ea typeface="楷体" panose="02010609060101010101" charset="-122"/>
                      </a:endParaRPr>
                    </a:p>
                  </a:txBody>
                  <a:tcPr anchor="ctr"/>
                </a:tc>
                <a:tc>
                  <a:txBody>
                    <a:bodyPr/>
                    <a:lstStyle/>
                    <a:p>
                      <a:pPr marL="0" algn="l">
                        <a:spcBef>
                          <a:spcPts val="600"/>
                        </a:spcBef>
                        <a:spcAft>
                          <a:spcPts val="600"/>
                        </a:spcAft>
                        <a:buClrTx/>
                        <a:buSzTx/>
                        <a:buFontTx/>
                        <a:buNone/>
                      </a:pPr>
                      <a:r>
                        <a:rPr lang="zh-CN" altLang="en-US" sz="1400" dirty="0">
                          <a:latin typeface="Times New Roman" panose="02020603050405020304" charset="0"/>
                          <a:ea typeface="楷体" panose="02010609060101010101" charset="-122"/>
                          <a:cs typeface="Times New Roman" panose="02020603050405020304" charset="0"/>
                        </a:rPr>
                        <a:t>鞅理论涉及到⼀系列的不等式，其中最著名的是Doob不等式，它提供了鞅的极值的上界。</a:t>
                      </a:r>
                      <a:endParaRPr lang="zh-CN" altLang="en-US" sz="1400" dirty="0">
                        <a:latin typeface="Times New Roman" panose="02020603050405020304" charset="0"/>
                        <a:ea typeface="楷体" panose="02010609060101010101" charset="-122"/>
                        <a:cs typeface="Times New Roman" panose="02020603050405020304" charset="0"/>
                      </a:endParaRPr>
                    </a:p>
                  </a:txBody>
                  <a:tcPr anchor="ctr"/>
                </a:tc>
              </a:tr>
            </a:tbl>
          </a:graphicData>
        </a:graphic>
      </p:graphicFrame>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鞅基础理论</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离散鞅</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1341487" y="1479737"/>
            <a:ext cx="9195435" cy="48622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    离散鞅是在离散时间点上定义的鞅。</a:t>
            </a:r>
            <a:endPar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341487" y="4660941"/>
            <a:ext cx="9195434" cy="58897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离散鞅在概率论和统计学中有着广泛的应用，特别是在随机过程的离散化建模中以及一些金融模型中。</a:t>
            </a:r>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楷体" panose="02010609060101010101" charset="-122"/>
            </a:endParaRPr>
          </a:p>
        </p:txBody>
      </p:sp>
      <p:sp>
        <p:nvSpPr>
          <p:cNvPr id="5" name="文本框 4"/>
          <p:cNvSpPr txBox="1"/>
          <p:nvPr/>
        </p:nvSpPr>
        <p:spPr>
          <a:xfrm>
            <a:off x="1341487" y="2297788"/>
            <a:ext cx="9195434" cy="20300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    具体来说，考虑⼀个时间索引集合为整数集合</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{0,1,2,…}{0,1,2,…}</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的随机过程</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,n≥0}</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，如果它满足以下条件，就被称为离散鞅：</a:t>
            </a:r>
            <a:endPar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    </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1.</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可测性条件：</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对于每个时间点n，随机变量M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是关于过程生成的σ-代数（σ-代数是⼀种测度论中的概念，描述了事件的集合）可测的。</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    </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2.</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平均保持性质：</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对于所有n≥0，有E[M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|F</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，其中F</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表示过程生成的σ-代数在时刻n的值。</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    </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3.</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有界性质：</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如果对于所有n，有E[|M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]&lt;∞，那么该离散过程是有界的。</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p:txBody>
      </p:sp>
    </p:spTree>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鞅基础理论</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连续鞅</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1214487" y="2325914"/>
            <a:ext cx="9195434" cy="230695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buFontTx/>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时间连续性：</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连续鞅是在连续的时间上定义的。通常，我们考虑一个连续时间的过程{M</a:t>
            </a:r>
            <a:r>
              <a:rPr kumimoji="0" lang="en-US" altLang="zh-CN" sz="1800" b="0" i="0" u="none" strike="noStrike" kern="1200" cap="none" spc="0" normalizeH="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,t≥0}。</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可测性条件：</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对于每个时间t，随机变量M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是关于过程生成的σ-代数可测的</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endPar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R="0" lvl="0" algn="l" defTabSz="914400" rtl="0" eaLnBrk="1" fontAlgn="auto" latinLnBrk="0" hangingPunct="1">
              <a:lnSpc>
                <a:spcPct val="100000"/>
              </a:lnSpc>
              <a:spcBef>
                <a:spcPts val="0"/>
              </a:spcBef>
              <a:spcAft>
                <a:spcPts val="0"/>
              </a:spcAft>
              <a:buClrTx/>
              <a:buSzTx/>
              <a:buFontTx/>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平均保持性质：</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对于所有t≥0，有E[M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∣F</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，其中F</a:t>
            </a:r>
            <a:r>
              <a:rPr kumimoji="0" lang="en-US" altLang="zh-CN" sz="1800" b="0" i="0" u="none" strike="noStrike" kern="1200" cap="none" spc="0" normalizeH="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是过程生成的σ-代数在时刻t的值。</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增量的性质：</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连续鞅的增量{M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s</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,s≤t}在给定过去信息下的期望值等于零，即E[M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s</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|F</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s</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]=0对于所有s≤t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endPar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弱连续性：</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连续鞅通常被要求是“弱连续”的，即对于几乎所有的样本轨迹，鞅在连续时间上是右连续的，即 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几乎处处成立。</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02</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3007" y="3346450"/>
            <a:ext cx="3173890"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分解论文</a:t>
            </a:r>
            <a:endParaRPr kumimoji="0" lang="zh-CN" altLang="en-US" sz="32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1838965"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Part Two</a:t>
            </a:r>
            <a:endParaRPr kumimoji="0" lang="zh-CN" altLang="en-US"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100" name="文本框 99"/>
          <p:cNvSpPr txBox="1"/>
          <p:nvPr/>
        </p:nvSpPr>
        <p:spPr>
          <a:xfrm>
            <a:off x="3556000" y="2690813"/>
            <a:ext cx="5080000" cy="36830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B0012"/>
              </a:solidFill>
              <a:effectLst/>
              <a:uLnTx/>
              <a:uFillTx/>
              <a:latin typeface="楷体" panose="02010609060101010101" charset="-122"/>
              <a:ea typeface="等线" panose="02010600030101010101" charset="-122"/>
              <a:cs typeface="楷体" panose="02010609060101010101" charset="-122"/>
            </a:endParaRPr>
          </a:p>
        </p:txBody>
      </p: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鞅基础理论</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鞅的停时</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1341487" y="1676429"/>
            <a:ext cx="919543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    </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鞅的停时是鞅理论中⼀个关键的概念，它涉及到随机过程中的⼀个随机时刻，且在这一时刻上，我们可以停止观察过程的演变。停时在描述信息收集、预测和决策时具有重要的作用。以下是鞅的停时的详细介绍：</a:t>
            </a:r>
            <a:endPar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2" name="文本框 1"/>
          <p:cNvSpPr txBox="1"/>
          <p:nvPr/>
        </p:nvSpPr>
        <p:spPr>
          <a:xfrm>
            <a:off x="1341487" y="4050409"/>
            <a:ext cx="9195434" cy="175432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对于每个</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n≥0</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，事件</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是过程生成的</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σ-</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代数</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Fn</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的成员。换句话说，</a:t>
            </a:r>
            <a:r>
              <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我们在时刻</a:t>
            </a:r>
            <a:r>
              <a:rPr kumimoji="0" lang="en-US" altLang="zh-CN"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n</a:t>
            </a:r>
            <a:r>
              <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是否应该停止观察是可以根据过去的信息判断的。</a:t>
            </a:r>
            <a:endParaRPr kumimoji="0" lang="en-US" altLang="zh-CN"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对于每个</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n≥0</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，事件</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{T=n}</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是</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Fn</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的成员。这表示</a:t>
            </a:r>
            <a:r>
              <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我们可以在时刻</a:t>
            </a:r>
            <a:r>
              <a:rPr kumimoji="0" lang="en-US" altLang="zh-CN"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n</a:t>
            </a:r>
            <a:r>
              <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确切地知道停时是否等于</a:t>
            </a:r>
            <a:r>
              <a:rPr kumimoji="0" lang="en-US" altLang="zh-CN"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n</a:t>
            </a:r>
            <a:r>
              <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a:t>
            </a:r>
            <a:endParaRPr kumimoji="0" lang="en-US" altLang="zh-CN"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对于每个</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n≥1</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，事件</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包含在事件</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{T≤n+1}</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中。这表示</a:t>
            </a:r>
            <a:r>
              <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一旦我们决定在某个时刻停止观察，就不能在更早的时刻重新开始。</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endParaRPr>
          </a:p>
        </p:txBody>
      </p:sp>
      <p:sp>
        <p:nvSpPr>
          <p:cNvPr id="6" name="文本框 5"/>
          <p:cNvSpPr txBox="1"/>
          <p:nvPr/>
        </p:nvSpPr>
        <p:spPr>
          <a:xfrm>
            <a:off x="1341487" y="3001919"/>
            <a:ext cx="9195433" cy="6451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定义：</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⼀个停时是⼀个随机变量</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T:Ω→{0,1,2,…,∞}</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，其中</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Ω</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是样本空间。停时表示了随机过程中的一个时刻，它满足以下性质：</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等线" panose="02010600030101010101" charset="-122"/>
              <a:cs typeface="Times New Roman Regular" panose="02020603050405020304" charset="0"/>
            </a:endParaRPr>
          </a:p>
        </p:txBody>
      </p:sp>
    </p:spTree>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鞅基础理论</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鞅的停时性质</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233556" y="1616818"/>
            <a:ext cx="9195434" cy="175323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停时定理：</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如果</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,t≥0}</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是一个鞅，⽽</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是一个停时，那么</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E[M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]=E[M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0</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。这表示鞅在停时的期望等于初始时刻的期望。</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停时的可测性：</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如果T是一个停时，那么对于每个时间点t，事件{T≤t}是Ft的成员。</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停时的加法性：</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如果S和T是两个停时，那么S+T和S∧T也是停时，其中∧表示两个停时的最小值。</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停时的延迟性：</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如果S是停时，那么T=S+k也是停时，其中k是⼀个固定的非负整数。</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p:txBody>
      </p:sp>
      <p:sp>
        <p:nvSpPr>
          <p:cNvPr id="6" name="文本框 5"/>
          <p:cNvSpPr txBox="1"/>
          <p:nvPr/>
        </p:nvSpPr>
        <p:spPr>
          <a:xfrm>
            <a:off x="1253876" y="3977640"/>
            <a:ext cx="9195433" cy="922020"/>
          </a:xfrm>
          <a:prstGeom prst="rect">
            <a:avLst/>
          </a:prstGeom>
          <a:noFill/>
        </p:spPr>
        <p:txBody>
          <a:bodyPr wrap="square">
            <a:sp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例子：</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考虑⼀个简单的随机游走{X</a:t>
            </a:r>
            <a:r>
              <a:rPr kumimoji="0" lang="zh-CN" altLang="en-US"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,n≥0}，其中X</a:t>
            </a:r>
            <a:r>
              <a:rPr kumimoji="0" lang="zh-CN" altLang="en-US"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表示在时刻n的位置。定义停时T为首次到达状态+1或-1的时刻，即T=min{n≥0:X</a:t>
            </a:r>
            <a:r>
              <a:rPr kumimoji="0" lang="zh-CN" altLang="en-US"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=1或X</a:t>
            </a:r>
            <a:r>
              <a:rPr kumimoji="0" lang="zh-CN" altLang="en-US"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=−1}。停时T可以表示为在何时首次达到目标状态的时刻。</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鞅基础理论</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鞅收敛</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6" y="1473127"/>
            <a:ext cx="9195434" cy="11988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鞅收敛是指在随机过程的序列中，随着时间推移，随机过程逐渐趋于⼀个极限过程。具体而言，如果随机过程序列</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,n≥1}</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满足⼀定条件，并且对于每个固定的时间点</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，随着</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趋向于无穷大，鞅的条件期望</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E[</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|F</a:t>
            </a:r>
            <a:r>
              <a:rPr kumimoji="0" lang="en-US" altLang="zh-CN" sz="1800" b="0" i="0" u="none" strike="noStrike" kern="1200" cap="none" spc="0" normalizeH="0" baseline="-2500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逐渐收敛于⼀个极限值，那么我们说这个随机过程序列在鞅意义下收敛。</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p:txBody>
      </p:sp>
      <p:sp>
        <p:nvSpPr>
          <p:cNvPr id="5" name="文本框 4"/>
          <p:cNvSpPr txBox="1"/>
          <p:nvPr/>
        </p:nvSpPr>
        <p:spPr>
          <a:xfrm>
            <a:off x="1166966" y="2970375"/>
            <a:ext cx="9119057" cy="11988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定义：</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考虑⼀个随机过程序列</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,n≥1}</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，其中每个</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都是⼀个鞅。如果对于每个固定的</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，下列极限存在：</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 </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lim</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E[</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∣F</a:t>
            </a:r>
            <a:r>
              <a:rPr kumimoji="0" lang="en-US" altLang="zh-CN" sz="1800" b="0" i="0" u="none" strike="noStrike" kern="1200" cap="none" spc="0" normalizeH="0" baseline="-2500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。其中</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是另⼀个随机过程（通常被称为极限过程），那么我们说</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,n≥1}</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在鞅意义下收敛到</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p:txBody>
      </p:sp>
      <p:sp>
        <p:nvSpPr>
          <p:cNvPr id="7" name="文本框 6"/>
          <p:cNvSpPr txBox="1"/>
          <p:nvPr/>
        </p:nvSpPr>
        <p:spPr>
          <a:xfrm>
            <a:off x="1166965" y="4462531"/>
            <a:ext cx="9119057" cy="20300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主要性质：</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a:t>
            </a:r>
            <a:r>
              <a:rPr kumimoji="0" lang="en-US" altLang="zh-CN" sz="1800" b="1" i="0" u="none" strike="noStrike" kern="1200" cap="none" spc="0" normalizeH="0" baseline="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1.</a:t>
            </a:r>
            <a:r>
              <a:rPr kumimoji="0" lang="zh-CN" altLang="en-US" sz="1800" b="1" i="0" u="none" strike="noStrike" kern="1200" cap="none" spc="0" normalizeH="0" baseline="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鞅收敛的存在性：</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鞅收敛并不总是存在，但是当随机过程序列</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,n≥1}</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满足一定的条件时，它有可能存在。⼀些收敛定理提供了特定条件下鞅收敛的存在性。</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a:t>
            </a:r>
            <a:r>
              <a:rPr kumimoji="0" lang="en-US" altLang="zh-CN" sz="1800" b="1" i="0" u="none" strike="noStrike" kern="1200" cap="none" spc="0" normalizeH="0" baseline="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2.</a:t>
            </a:r>
            <a:r>
              <a:rPr kumimoji="0" lang="zh-CN" altLang="en-US" sz="1800" b="1" i="0" u="none" strike="noStrike" kern="1200" cap="none" spc="0" normalizeH="0" baseline="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鞅收敛定理：</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⼀些经典的鞅收敛定理，如</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Doob</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的</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L</a:t>
            </a:r>
            <a:r>
              <a:rPr kumimoji="0" lang="en-US" altLang="zh-CN" sz="1800" b="0" i="0" u="none" strike="noStrike" kern="1200" cap="none" spc="0" normalizeH="0" baseline="30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2</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收敛定理和鞅收敛定理，提供了在特定条件下鞅收敛的充分条件。</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a:t>
            </a:r>
            <a:r>
              <a:rPr kumimoji="0" lang="en-US" altLang="zh-CN" sz="1800" b="1" i="0" u="none" strike="noStrike" kern="1200" cap="none" spc="0" normalizeH="0" baseline="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3.</a:t>
            </a:r>
            <a:r>
              <a:rPr kumimoji="0" lang="zh-CN" altLang="en-US" sz="1800" b="1" i="0" u="none" strike="noStrike" kern="1200" cap="none" spc="0" normalizeH="0" baseline="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鞅收敛与几乎必然收敛：</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在鞅收敛下，通常还可以得到几乎必然收敛的性质，即随机过程几乎必然收敛到极限过程。</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p:txBody>
      </p:sp>
    </p:spTree>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鞅基础理论</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3355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鞅分解定理</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6" y="1473127"/>
            <a:ext cx="919543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鞅分解定理是鞅理论中的⼀个重要结果，它表明任何可积的鞅都可以被表示为⼀个可预测且有界的部分与⼀个以零为期望的鞅的和。这⼀定理对于理解随机过程的性质和进行概率推断有着关键的作用。</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5" name="文本框 4"/>
          <p:cNvSpPr txBox="1"/>
          <p:nvPr/>
        </p:nvSpPr>
        <p:spPr>
          <a:xfrm>
            <a:off x="1166965" y="2674031"/>
            <a:ext cx="9119057" cy="1476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鞅分解定理：</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设</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,t≥0}</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是⼀个可积的鞅，即</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E[∣M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∣]&lt;∞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对所有</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成立。那么，存在⼀个可预测且有界的过程</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,t≥0}</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，使得</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,t≥0}</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是⼀个鞅，且</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0</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=0</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具体来说，鞅分解定理表达为：</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1" i="0" u="none" strike="noStrike" kern="1200" cap="none" spc="0" normalizeH="0" baseline="-2500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1" i="0" u="none" strike="noStrike" kern="1200" cap="none" spc="0" normalizeH="0" baseline="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a:t>
            </a:r>
            <a:r>
              <a:rPr kumimoji="0" lang="en-US" altLang="zh-CN" sz="1800" b="1" i="0" u="none" strike="noStrike" kern="1200" cap="none" spc="0" normalizeH="0" baseline="0" noProof="0" dirty="0" err="1">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A</a:t>
            </a:r>
            <a:r>
              <a:rPr kumimoji="0" lang="en-US" altLang="zh-CN" sz="1800" b="1" i="0" u="none" strike="noStrike" kern="1200" cap="none" spc="0" normalizeH="0" baseline="-25000" noProof="0" dirty="0" err="1">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1" i="0" u="none" strike="noStrike" kern="1200" cap="none" spc="0" normalizeH="0" baseline="0" noProof="0" dirty="0" err="1">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1" i="0" u="none" strike="noStrike" kern="1200" cap="none" spc="0" normalizeH="0" baseline="-25000" noProof="0" dirty="0" err="1">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rPr>
              <a:t>t</a:t>
            </a:r>
            <a:endParaRPr kumimoji="0" lang="zh-CN" altLang="en-US" sz="1800" b="1" i="0" u="none" strike="noStrike" kern="1200" cap="none" spc="0" normalizeH="0" baseline="-25000" noProof="0" dirty="0">
              <a:ln>
                <a:noFill/>
              </a:ln>
              <a:solidFill>
                <a:srgbClr val="8B0012"/>
              </a:solidFill>
              <a:effectLst/>
              <a:uLnTx/>
              <a:uFillTx/>
              <a:latin typeface="Times New Roman Regular" panose="02020603050405020304" charset="0"/>
              <a:ea typeface="楷体" panose="02010609060101010101" charset="-122"/>
              <a:cs typeface="Times New Roman Regular" panose="02020603050405020304" charset="0"/>
            </a:endParaRPr>
          </a:p>
        </p:txBody>
      </p:sp>
      <p:sp>
        <p:nvSpPr>
          <p:cNvPr id="7" name="文本框 6"/>
          <p:cNvSpPr txBox="1"/>
          <p:nvPr/>
        </p:nvSpPr>
        <p:spPr>
          <a:xfrm>
            <a:off x="1166965" y="4369210"/>
            <a:ext cx="9119057" cy="20300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其中：</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是⼀个可预测且有界的过程，即对于每个</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Ft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测度可测的，并且存在正数</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使得对于每个</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成立。</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2500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,t≥0}</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是⼀个以零为期望的鞅，即</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E[</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a:t>
            </a:r>
            <a:r>
              <a:rPr kumimoji="0" lang="en-US" altLang="zh-CN" sz="1800" b="0" i="0" u="none" strike="noStrike" kern="1200" cap="none" spc="0" normalizeH="0" baseline="-2500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]=0</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对所有</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成立。</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a:t>
            </a:r>
            <a:endPar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    </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这种分解称为鞅的“前沿型”分解，因为它表⽰鞅</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M</a:t>
            </a:r>
            <a:r>
              <a:rPr kumimoji="0" lang="en-US" altLang="zh-CN" sz="1800" b="0" i="0" u="none" strike="noStrike" kern="1200" cap="none" spc="0" normalizeH="0" baseline="-2500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在每个时刻</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的状态是由⼀个可预测的、有界的部分</a:t>
            </a:r>
            <a:r>
              <a:rPr kumimoji="0" lang="en-US" altLang="zh-CN"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At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和⼀个以零为期望的鞅部分</a:t>
            </a:r>
            <a:r>
              <a:rPr kumimoji="0" lang="en-US" altLang="zh-CN" sz="1800" b="0" i="0" u="none" strike="noStrike" kern="1200" cap="none" spc="0" normalizeH="0" baseline="0" noProof="0" dirty="0" err="1">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Nt</a:t>
            </a:r>
            <a:r>
              <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rPr>
              <a:t>组成的。</a:t>
            </a:r>
            <a:endParaRPr kumimoji="0" lang="zh-CN" altLang="en-US" sz="1800" b="0" i="0" u="none" strike="noStrike" kern="1200" cap="none" spc="0" normalizeH="0" baseline="0" noProof="0" dirty="0">
              <a:ln>
                <a:noFill/>
              </a:ln>
              <a:solidFill>
                <a:prstClr val="black"/>
              </a:solidFill>
              <a:effectLst/>
              <a:uLnTx/>
              <a:uFillTx/>
              <a:latin typeface="Times New Roman Regular" panose="02020603050405020304" charset="0"/>
              <a:ea typeface="楷体" panose="02010609060101010101" charset="-122"/>
              <a:cs typeface="Times New Roman Regular" panose="02020603050405020304" charset="0"/>
            </a:endParaRPr>
          </a:p>
        </p:txBody>
      </p:sp>
    </p:spTree>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07</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362959" y="3346450"/>
            <a:ext cx="4425409" cy="1077218"/>
          </a:xfrm>
          <a:prstGeom prst="rect">
            <a:avLst/>
          </a:prstGeom>
          <a:noFill/>
        </p:spPr>
        <p:txBody>
          <a:bodyPr wrap="square">
            <a:spAutoFit/>
          </a:bodyPr>
          <a:lstStyle/>
          <a:p>
            <a:pPr>
              <a:defRPr/>
            </a:pPr>
            <a:r>
              <a:rPr lang="zh-CN" altLang="en-US" sz="3200" b="1" dirty="0">
                <a:solidFill>
                  <a:srgbClr val="F0F0F0">
                    <a:lumMod val="25000"/>
                  </a:srgbClr>
                </a:solidFill>
                <a:latin typeface="楷体" panose="02010609060101010101" charset="-122"/>
                <a:ea typeface="楷体" panose="02010609060101010101" charset="-122"/>
              </a:rPr>
              <a:t>相关论文教材及简述</a:t>
            </a:r>
            <a:endParaRPr lang="zh-CN" altLang="en-US" sz="3200" b="1" dirty="0">
              <a:solidFill>
                <a:srgbClr val="F0F0F0">
                  <a:lumMod val="25000"/>
                </a:srgbClr>
              </a:solidFill>
              <a:latin typeface="楷体" panose="02010609060101010101" charset="-122"/>
              <a:ea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773364"/>
            <a:ext cx="2252540"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Part </a:t>
            </a:r>
            <a:r>
              <a:rPr lang="en-US" altLang="zh-CN" sz="3200" dirty="0">
                <a:solidFill>
                  <a:srgbClr val="F0F0F0">
                    <a:lumMod val="25000"/>
                  </a:srgbClr>
                </a:solidFill>
                <a:latin typeface="楷体" panose="02010609060101010101" charset="-122"/>
                <a:ea typeface="楷体" panose="02010609060101010101" charset="-122"/>
                <a:cs typeface="Arial" panose="020B0604020202020204" pitchFamily="34" charset="0"/>
              </a:rPr>
              <a:t>Seven</a:t>
            </a:r>
            <a:endPar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楷体" panose="02010609060101010101" charset="-122"/>
              <a:ea typeface="幼圆" panose="02010509060101010101" charset="-122"/>
              <a:cs typeface="楷体" panose="020106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C20F"/>
              </a:solidFill>
              <a:effectLst/>
              <a:uLnTx/>
              <a:uFillTx/>
              <a:latin typeface="楷体" panose="02010609060101010101" charset="-122"/>
              <a:ea typeface="幼圆" panose="02010509060101010101" charset="-122"/>
              <a:cs typeface="楷体" panose="020106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鞅理论的基础方向</a:t>
            </a:r>
            <a:r>
              <a:rPr kumimoji="0" lang="en-US" altLang="zh-CN"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a:t>
            </a: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鞅不等式相关论文</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4" y="1203996"/>
            <a:ext cx="91954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1.DistributionalInequalities For Noncommutative Martingales</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5" name="文本框 4"/>
          <p:cNvSpPr txBox="1"/>
          <p:nvPr/>
        </p:nvSpPr>
        <p:spPr>
          <a:xfrm>
            <a:off x="1109801" y="1825002"/>
            <a:ext cx="9972395" cy="19082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摘要</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本文建立了非交换鞅的分布估计，以非有界算子谱的减少重排的形式，推广了随机变量分布的研究。结果包括非交换</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Stein</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不等式、对偶</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Doob</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不等式、鞅变换不等式和</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Burkholder-Gundy</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不等式的分布版本。本文证明依赖于新的强大的外推定理。作为应用，本文得到了对称拟</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Banach</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算子空间中⼀些新的鞅不等式，以及⼀些有趣的端点估计。本文的主要方法展示了⼀种完全基于算子理论的构建非交换和经典概率不等式的方法。</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p:txBody>
      </p:sp>
      <p:sp>
        <p:nvSpPr>
          <p:cNvPr id="7" name="文本框 6"/>
          <p:cNvSpPr txBox="1"/>
          <p:nvPr/>
        </p:nvSpPr>
        <p:spPr>
          <a:xfrm>
            <a:off x="1109801" y="4196461"/>
            <a:ext cx="9972395" cy="19082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主要贡献</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提出了非交换鞅的分布估计。</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引入了新的外推定理。</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得到了对称拟</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Banach</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算子空间中的新鞅不等式。</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提供了端点估计。</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展示了算子理论构建非交换和经典概率不等式的新方法</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鞅理论的基础方向</a:t>
            </a:r>
            <a:r>
              <a:rPr kumimoji="0" lang="en-US" altLang="zh-CN"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a:t>
            </a: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鞅不等式相关论文</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4" y="1203996"/>
            <a:ext cx="91954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1.DistributionalInequalities For Noncommutative Martingales</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3" name="文本框 2"/>
          <p:cNvSpPr txBox="1"/>
          <p:nvPr/>
        </p:nvSpPr>
        <p:spPr>
          <a:xfrm>
            <a:off x="1037957" y="2028170"/>
            <a:ext cx="10116086" cy="16312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方法和结果</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使用减少重排谱来推广随机变量分布的研究。</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通过外推定理得到非交换</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Stein</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不等式、对偶</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Doob</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不等式、鞅变换不等式和</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Burkholder-Gundy</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不等式的分布版本。</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应用所得结果于对称拟</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Banach</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算⼦空间中的鞅不等式和端点估计。</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6" name="文本框 5"/>
          <p:cNvSpPr txBox="1"/>
          <p:nvPr/>
        </p:nvSpPr>
        <p:spPr>
          <a:xfrm>
            <a:off x="1037957" y="4114228"/>
            <a:ext cx="1011608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结论</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120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这项研究在非交换概率论中取得了重要进展，特别是在非交换鞅的分布估计方面。通过新的外推定理和算子理论方法，研究者能够推广经典的概率不等式，并在算子空间中找到新的应用。</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Times New Roman" panose="02020603050405020304" charset="0"/>
                <a:ea typeface="楷体" panose="02010609060101010101" charset="-122"/>
                <a:cs typeface="Times New Roman" panose="02020603050405020304" charset="0"/>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Times New Roman" panose="02020603050405020304" charset="0"/>
              <a:ea typeface="楷体" panose="02010609060101010101" charset="-122"/>
              <a:cs typeface="Times New Roman" panose="02020603050405020304" charset="0"/>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Times New Roman" panose="02020603050405020304" charset="0"/>
                <a:ea typeface="楷体" panose="02010609060101010101" charset="-122"/>
                <a:cs typeface="Times New Roman" panose="02020603050405020304" charset="0"/>
              </a:rPr>
              <a:t>鞅理论的基础方向</a:t>
            </a:r>
            <a:r>
              <a:rPr kumimoji="0" lang="en-US" altLang="zh-CN" sz="1800" b="0" i="0" u="none" strike="noStrike" kern="1200" cap="none" spc="0" normalizeH="0" baseline="0" noProof="0" dirty="0">
                <a:ln>
                  <a:noFill/>
                </a:ln>
                <a:solidFill>
                  <a:srgbClr val="E7E6E6">
                    <a:lumMod val="25000"/>
                  </a:srgbClr>
                </a:solidFill>
                <a:effectLst/>
                <a:uLnTx/>
                <a:uFillTx/>
                <a:latin typeface="Times New Roman" panose="02020603050405020304" charset="0"/>
                <a:ea typeface="楷体" panose="02010609060101010101" charset="-122"/>
                <a:cs typeface="Times New Roman" panose="02020603050405020304" charset="0"/>
              </a:rPr>
              <a:t>‒‒‒</a:t>
            </a:r>
            <a:r>
              <a:rPr kumimoji="0" lang="zh-CN" altLang="en-US" sz="1800" b="0" i="0" u="none" strike="noStrike" kern="1200" cap="none" spc="0" normalizeH="0" baseline="0" noProof="0" dirty="0">
                <a:ln>
                  <a:noFill/>
                </a:ln>
                <a:solidFill>
                  <a:srgbClr val="E7E6E6">
                    <a:lumMod val="25000"/>
                  </a:srgbClr>
                </a:solidFill>
                <a:effectLst/>
                <a:uLnTx/>
                <a:uFillTx/>
                <a:latin typeface="Times New Roman" panose="02020603050405020304" charset="0"/>
                <a:ea typeface="楷体" panose="02010609060101010101" charset="-122"/>
                <a:cs typeface="Times New Roman" panose="02020603050405020304" charset="0"/>
              </a:rPr>
              <a:t>鞅不等式相关论文</a:t>
            </a:r>
            <a:endParaRPr kumimoji="0" lang="zh-CN" altLang="en-US" sz="1800" b="0" i="0" u="none" strike="noStrike" kern="1200" cap="none" spc="0" normalizeH="0" baseline="0" noProof="0" dirty="0">
              <a:ln>
                <a:noFill/>
              </a:ln>
              <a:solidFill>
                <a:srgbClr val="E7E6E6">
                  <a:lumMod val="25000"/>
                </a:srgbClr>
              </a:solidFill>
              <a:effectLst/>
              <a:uLnTx/>
              <a:uFillTx/>
              <a:latin typeface="Times New Roman" panose="02020603050405020304" charset="0"/>
              <a:ea typeface="楷体" panose="02010609060101010101" charset="-122"/>
              <a:cs typeface="Times New Roman" panose="02020603050405020304" charset="0"/>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Times New Roman" panose="02020603050405020304" charset="0"/>
                <a:ea typeface="等线" panose="02010600030101010101" charset="-122"/>
                <a:cs typeface="Times New Roman" panose="02020603050405020304" charset="0"/>
              </a:rPr>
            </a:fld>
            <a:endParaRPr kumimoji="0" lang="zh-CN" altLang="en-US" sz="1800" b="0" i="0" u="none" strike="noStrike" kern="1200" cap="none" spc="0" normalizeH="0" baseline="0" noProof="0" dirty="0">
              <a:ln>
                <a:noFill/>
              </a:ln>
              <a:solidFill>
                <a:prstClr val="black">
                  <a:tint val="75000"/>
                </a:prstClr>
              </a:solidFill>
              <a:effectLst/>
              <a:uLnTx/>
              <a:uFillTx/>
              <a:latin typeface="Times New Roman" panose="02020603050405020304" charset="0"/>
              <a:ea typeface="等线" panose="02010600030101010101" charset="-122"/>
              <a:cs typeface="Times New Roman" panose="02020603050405020304" charset="0"/>
            </a:endParaRPr>
          </a:p>
        </p:txBody>
      </p:sp>
      <p:sp>
        <p:nvSpPr>
          <p:cNvPr id="2" name="文本框 1"/>
          <p:cNvSpPr txBox="1"/>
          <p:nvPr/>
        </p:nvSpPr>
        <p:spPr>
          <a:xfrm>
            <a:off x="1166964" y="1203996"/>
            <a:ext cx="91954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2.Weighted sums of certain dependent random variables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endParaRPr>
          </a:p>
        </p:txBody>
      </p:sp>
      <p:sp>
        <p:nvSpPr>
          <p:cNvPr id="3" name="文本框 2"/>
          <p:cNvSpPr txBox="1"/>
          <p:nvPr/>
        </p:nvSpPr>
        <p:spPr>
          <a:xfrm>
            <a:off x="1037957" y="1740054"/>
            <a:ext cx="10116086" cy="135421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定义和假设</a:t>
            </a:r>
            <a:endParaRPr kumimoji="0" lang="en-US" altLang="zh-CN"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1200"/>
              </a:spcAft>
              <a:buClrTx/>
              <a:buSzTx/>
              <a:buFontTx/>
              <a:buNone/>
              <a:defRPr/>
            </a:pPr>
            <a:r>
              <a:rPr kumimoji="0" lang="en-US" altLang="zh-CN"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Azuma-</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Hoeffding</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不等式是一种浓度不等式，它适用于离散时间的鞅序列。在这个上下文中，一个鞅序列是指满足条件期望性质的一系列随机变量，即给定过去的信息，下一个随机变量的期望值等于当前值。不等式的适用条件是鞅增量（即连续两项之差）有界。</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endParaRPr>
          </a:p>
        </p:txBody>
      </p:sp>
      <p:sp>
        <p:nvSpPr>
          <p:cNvPr id="6" name="文本框 5"/>
          <p:cNvSpPr txBox="1"/>
          <p:nvPr/>
        </p:nvSpPr>
        <p:spPr>
          <a:xfrm>
            <a:off x="1037957" y="3493265"/>
            <a:ext cx="10116086" cy="1076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鞅增量的界限</a:t>
            </a:r>
            <a:endPar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120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    对于鞅序列</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X</a:t>
            </a:r>
            <a:r>
              <a:rPr kumimoji="0" lang="en-US" altLang="zh-CN" sz="1800" b="0" i="0" u="none" strike="noStrike" kern="1200" cap="none" spc="0" normalizeH="0" baseline="-2500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k</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，假设存在常数</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c</a:t>
            </a:r>
            <a:r>
              <a:rPr kumimoji="0" lang="en-US" altLang="zh-CN" sz="1800" b="0" i="0" u="none" strike="noStrike" kern="1200" cap="none" spc="0" normalizeH="0" baseline="-2500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k</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使得对所有</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k</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，鞅增量满⾜</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|X</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k</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-X</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k-1</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|≤c</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k</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。这意味着每⼀步的变化都被限制在⼀个固定的范围内。</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endParaRPr>
          </a:p>
        </p:txBody>
      </p:sp>
      <p:sp>
        <p:nvSpPr>
          <p:cNvPr id="5" name="文本框 4"/>
          <p:cNvSpPr txBox="1"/>
          <p:nvPr/>
        </p:nvSpPr>
        <p:spPr>
          <a:xfrm>
            <a:off x="1037957" y="4969477"/>
            <a:ext cx="10116086" cy="150810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rPr>
              <a:t>不等式的形式</a:t>
            </a:r>
            <a:endParaRPr kumimoji="0" lang="zh-CN" altLang="en-US" sz="1800" b="1" i="0" u="none" strike="noStrike" kern="1200" cap="none" spc="0" normalizeH="0" baseline="0" noProof="0" dirty="0">
              <a:ln>
                <a:noFill/>
              </a:ln>
              <a:solidFill>
                <a:srgbClr val="8B0012"/>
              </a:solidFill>
              <a:effectLst/>
              <a:uLnTx/>
              <a:uFillTx/>
              <a:latin typeface="Times New Roman" panose="02020603050405020304" charset="0"/>
              <a:ea typeface="楷体" panose="0201060906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    在上述条件下，</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Azuma-</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charset="0"/>
                <a:ea typeface="楷体" panose="02010609060101010101" charset="-122"/>
                <a:cs typeface="Times New Roman" panose="02020603050405020304" charset="0"/>
              </a:rPr>
              <a:t>Hoeffding</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不等式提供了以下形式的概率上界：</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60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    (P(|X</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n</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-X</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0</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|≥t)≤2exp(-t²/(2</a:t>
            </a:r>
            <a:r>
              <a:rPr kumimoji="0" lang="el-GR"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Σ</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ck²))(k=1 to n))</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60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其中</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n</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是鞅序列的长度，</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rPr>
              <a:t>是我们关注的偏离程度。</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楷体" panose="02010609060101010101" charset="-122"/>
              <a:cs typeface="Times New Roman" panose="02020603050405020304" charset="0"/>
            </a:endParaRPr>
          </a:p>
        </p:txBody>
      </p:sp>
    </p:spTree>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鞅理论的基础方向</a:t>
            </a:r>
            <a:r>
              <a:rPr kumimoji="0" lang="en-US" altLang="zh-CN"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a:t>
            </a: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鞅不等式相关论文</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4" y="1203996"/>
            <a:ext cx="91954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2.Weighted sums of certain dependent random variables</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3" name="文本框 2"/>
          <p:cNvSpPr txBox="1"/>
          <p:nvPr/>
        </p:nvSpPr>
        <p:spPr>
          <a:xfrm>
            <a:off x="1037957" y="1740054"/>
            <a:ext cx="1011608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直观解释</a:t>
            </a:r>
            <a:endPar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120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这个不等式告诉我们，鞅序列的部分和与起始值偏离</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或更多的概率是非常小的，并且这个概率随着</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的增加而迅速减小。具体来说，这个概率以指数速度减小，与偏离程度的平方成反比。</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6" name="文本框 5"/>
          <p:cNvSpPr txBox="1"/>
          <p:nvPr/>
        </p:nvSpPr>
        <p:spPr>
          <a:xfrm>
            <a:off x="1037957" y="3208292"/>
            <a:ext cx="10116086" cy="135421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应用场景</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120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Azuma-</a:t>
            </a: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Hoeffding</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不等式在处理离散时间随机过程中非常有用，尤其是当我们无法准确知道每一步增量的分布，但知道它们的界限时。它被广泛应用于计算机科学、随机算法分析、经济学模型和其他需要估计随机过程偏离其平均行为的领域。</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5" name="文本框 4"/>
          <p:cNvSpPr txBox="1"/>
          <p:nvPr/>
        </p:nvSpPr>
        <p:spPr>
          <a:xfrm>
            <a:off x="1037957" y="4953529"/>
            <a:ext cx="1011608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总结</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重要性：</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Azuma-</a:t>
            </a: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Hoeffding</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不等式是理解和分析鞅序列浓度性质的⼀个重要工具。它提供了⼀个简单而强大的方式来量化随机变量的累积偏差，并且在概率论和统计学的许多领域中都有应用。</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随机微积分及其在金融中的应用：鞅</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4" y="1203996"/>
            <a:ext cx="91954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1.Stochastic Calculus and Financial Applications</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3" name="文本框 2"/>
          <p:cNvSpPr txBox="1"/>
          <p:nvPr/>
        </p:nvSpPr>
        <p:spPr>
          <a:xfrm>
            <a:off x="1037957" y="2057475"/>
            <a:ext cx="10116086" cy="178510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鞅与金融的关联介绍</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鞅是随机微积分中的一个基本概念，是金融中公平游戏理论的核心。</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在随机过程的背景下，鞅是⼀个模型，用来描述一个公平的游戏，在这个游戏中，过去事件的知识并不能帮助预测未来收益的平均值。</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它们被用来在“公平游戏”或“无套利”假设下模拟资产价格，这是金融数学的基石。</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5" name="文本框 4"/>
          <p:cNvSpPr txBox="1"/>
          <p:nvPr/>
        </p:nvSpPr>
        <p:spPr>
          <a:xfrm>
            <a:off x="1037957" y="4345412"/>
            <a:ext cx="10116086" cy="150810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鞅在金融应用中的作用</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在金融衍生品定价中，如期权和期货，鞅的概念被广泛使用。</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著名的布莱克</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舒尔斯</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默顿期权定价公式依赖于鞅的概念。</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在风险中性定价中，经常假设折现的资产价格过程是鞅。</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分解论文</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使用</a:t>
            </a:r>
            <a:r>
              <a:rPr kumimoji="0" lang="en-US" altLang="zh-CN"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高效阅读</a:t>
            </a:r>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354902" y="1240711"/>
            <a:ext cx="11711811" cy="8120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为了提高论文阅读效率，我们通过与</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的交互来初步了解文章大致内容和相关知识背景，包括获取文章总结、提炼关键词、解释专业术语等，同时我们还可以利用</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快速定位至相关段落，局部阅读原文。</a:t>
            </a:r>
            <a:endPar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1.</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使用工具</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2" name="矩形: 圆角 1"/>
          <p:cNvSpPr/>
          <p:nvPr/>
        </p:nvSpPr>
        <p:spPr>
          <a:xfrm>
            <a:off x="4931028" y="2435739"/>
            <a:ext cx="1997095" cy="571121"/>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分解论文</a:t>
            </a:r>
            <a:endParaRPr kumimoji="0" lang="zh-CN" altLang="en-US" sz="1800" b="1"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sp>
        <p:nvSpPr>
          <p:cNvPr id="5" name="矩形: 圆角 4"/>
          <p:cNvSpPr/>
          <p:nvPr/>
        </p:nvSpPr>
        <p:spPr>
          <a:xfrm>
            <a:off x="532919" y="3405863"/>
            <a:ext cx="1437199" cy="58288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TXYZ</a:t>
            </a:r>
            <a:endPar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6" name="矩形: 圆角 5"/>
          <p:cNvSpPr/>
          <p:nvPr/>
        </p:nvSpPr>
        <p:spPr>
          <a:xfrm>
            <a:off x="3762573" y="3405863"/>
            <a:ext cx="1437199" cy="58288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GPT</a:t>
            </a: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学术优化</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7" name="矩形: 圆角 6"/>
          <p:cNvSpPr/>
          <p:nvPr/>
        </p:nvSpPr>
        <p:spPr>
          <a:xfrm>
            <a:off x="5377400" y="3405863"/>
            <a:ext cx="1437199" cy="58288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文心一言</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8" name="矩形: 圆角 7"/>
          <p:cNvSpPr/>
          <p:nvPr/>
        </p:nvSpPr>
        <p:spPr>
          <a:xfrm>
            <a:off x="6992227" y="3405863"/>
            <a:ext cx="1437199" cy="58288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srgbClr val="F0F0F0">
                    <a:lumMod val="10000"/>
                  </a:srgbClr>
                </a:solidFill>
                <a:effectLst/>
                <a:uLnTx/>
                <a:uFillTx/>
                <a:latin typeface="楷体" panose="02010609060101010101" charset="-122"/>
                <a:ea typeface="楷体" panose="02010609060101010101" charset="-122"/>
                <a:cs typeface="+mn-cs"/>
              </a:rPr>
              <a:t>Webpilot</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9" name="矩形: 圆角 8"/>
          <p:cNvSpPr/>
          <p:nvPr/>
        </p:nvSpPr>
        <p:spPr>
          <a:xfrm>
            <a:off x="8607054" y="3405863"/>
            <a:ext cx="1437199" cy="58288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Microsoft</a:t>
            </a:r>
            <a:endPar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Copilot</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0" name="矩形: 圆角 9"/>
          <p:cNvSpPr/>
          <p:nvPr/>
        </p:nvSpPr>
        <p:spPr>
          <a:xfrm>
            <a:off x="10221882" y="3405863"/>
            <a:ext cx="1437199" cy="58288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云一朵</a:t>
            </a:r>
            <a:endParaRPr kumimoji="0" lang="en-US" altLang="zh-CN"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a:t>
            </a:r>
            <a:r>
              <a:rPr kumimoji="0" lang="zh-CN" altLang="en-US" sz="12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百度网盘</a:t>
            </a:r>
            <a:r>
              <a:rPr kumimoji="0" lang="en-US" altLang="zh-CN" sz="12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AI</a:t>
            </a:r>
            <a:r>
              <a:rPr kumimoji="0" lang="zh-CN" altLang="en-US" sz="12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助手</a:t>
            </a:r>
            <a:r>
              <a:rPr kumimoji="0" lang="en-US" altLang="zh-CN" sz="12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a:t>
            </a:r>
            <a:endParaRPr kumimoji="0" lang="zh-CN" altLang="en-US" sz="12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2" name="矩形: 圆角 11"/>
          <p:cNvSpPr/>
          <p:nvPr/>
        </p:nvSpPr>
        <p:spPr>
          <a:xfrm>
            <a:off x="2147746" y="3405863"/>
            <a:ext cx="1437199" cy="58288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srgbClr val="F0F0F0">
                    <a:lumMod val="10000"/>
                  </a:srgbClr>
                </a:solidFill>
                <a:effectLst/>
                <a:uLnTx/>
                <a:uFillTx/>
                <a:latin typeface="楷体" panose="02010609060101010101" charset="-122"/>
                <a:ea typeface="楷体" panose="02010609060101010101" charset="-122"/>
                <a:cs typeface="+mn-cs"/>
              </a:rPr>
              <a:t>Chatgpt</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3" name="矩形: 圆角 12"/>
          <p:cNvSpPr/>
          <p:nvPr/>
        </p:nvSpPr>
        <p:spPr>
          <a:xfrm>
            <a:off x="2147746" y="4239632"/>
            <a:ext cx="1437199" cy="52229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略读论文</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4" name="矩形: 圆角 13"/>
          <p:cNvSpPr/>
          <p:nvPr/>
        </p:nvSpPr>
        <p:spPr>
          <a:xfrm>
            <a:off x="2024744" y="5057871"/>
            <a:ext cx="499694" cy="12333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概要</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5" name="矩形: 圆角 14"/>
          <p:cNvSpPr/>
          <p:nvPr/>
        </p:nvSpPr>
        <p:spPr>
          <a:xfrm>
            <a:off x="2616498" y="5057870"/>
            <a:ext cx="499694" cy="123337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提炼关键词</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6" name="矩形: 圆角 15"/>
          <p:cNvSpPr/>
          <p:nvPr/>
        </p:nvSpPr>
        <p:spPr>
          <a:xfrm>
            <a:off x="3208252" y="5057870"/>
            <a:ext cx="499694" cy="123337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解释专业术语</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7" name="矩形: 圆角 16"/>
          <p:cNvSpPr/>
          <p:nvPr/>
        </p:nvSpPr>
        <p:spPr>
          <a:xfrm>
            <a:off x="3762573" y="4239634"/>
            <a:ext cx="1437199" cy="52229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精读论文</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8" name="矩形: 圆角 17"/>
          <p:cNvSpPr/>
          <p:nvPr/>
        </p:nvSpPr>
        <p:spPr>
          <a:xfrm>
            <a:off x="3915601" y="5057869"/>
            <a:ext cx="499694" cy="12333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精准翻译</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sp>
        <p:nvSpPr>
          <p:cNvPr id="19" name="矩形: 圆角 18"/>
          <p:cNvSpPr/>
          <p:nvPr/>
        </p:nvSpPr>
        <p:spPr>
          <a:xfrm>
            <a:off x="4556809" y="5057869"/>
            <a:ext cx="499694" cy="123337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rPr>
              <a:t>定位相关段落</a:t>
            </a:r>
            <a:endParaRPr kumimoji="0" lang="zh-CN" altLang="en-US" sz="1400" b="0" i="0" u="none" strike="noStrike" kern="1200" cap="none" spc="0" normalizeH="0" baseline="0" noProof="0" dirty="0">
              <a:ln>
                <a:noFill/>
              </a:ln>
              <a:solidFill>
                <a:srgbClr val="F0F0F0">
                  <a:lumMod val="10000"/>
                </a:srgbClr>
              </a:solidFill>
              <a:effectLst/>
              <a:uLnTx/>
              <a:uFillTx/>
              <a:latin typeface="楷体" panose="02010609060101010101" charset="-122"/>
              <a:ea typeface="楷体" panose="02010609060101010101" charset="-122"/>
              <a:cs typeface="+mn-cs"/>
            </a:endParaRPr>
          </a:p>
        </p:txBody>
      </p:sp>
      <p:cxnSp>
        <p:nvCxnSpPr>
          <p:cNvPr id="26" name="连接符: 肘形 25"/>
          <p:cNvCxnSpPr>
            <a:stCxn id="13" idx="2"/>
            <a:endCxn id="14" idx="0"/>
          </p:cNvCxnSpPr>
          <p:nvPr/>
        </p:nvCxnSpPr>
        <p:spPr>
          <a:xfrm rot="5400000">
            <a:off x="2422495" y="4614019"/>
            <a:ext cx="295949" cy="59175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p:cNvCxnSpPr>
            <a:stCxn id="13" idx="2"/>
            <a:endCxn id="16" idx="0"/>
          </p:cNvCxnSpPr>
          <p:nvPr/>
        </p:nvCxnSpPr>
        <p:spPr>
          <a:xfrm rot="16200000" flipH="1">
            <a:off x="3014248" y="4614019"/>
            <a:ext cx="295948" cy="59175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17" idx="2"/>
            <a:endCxn id="19" idx="0"/>
          </p:cNvCxnSpPr>
          <p:nvPr/>
        </p:nvCxnSpPr>
        <p:spPr>
          <a:xfrm rot="16200000" flipH="1">
            <a:off x="4495942" y="4747154"/>
            <a:ext cx="295945" cy="3254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p:cNvCxnSpPr>
            <a:stCxn id="17" idx="2"/>
            <a:endCxn id="18" idx="0"/>
          </p:cNvCxnSpPr>
          <p:nvPr/>
        </p:nvCxnSpPr>
        <p:spPr>
          <a:xfrm rot="5400000">
            <a:off x="4175339" y="4752034"/>
            <a:ext cx="295945" cy="3157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p:cNvCxnSpPr>
            <a:stCxn id="2" idx="2"/>
            <a:endCxn id="5" idx="0"/>
          </p:cNvCxnSpPr>
          <p:nvPr/>
        </p:nvCxnSpPr>
        <p:spPr>
          <a:xfrm rot="5400000">
            <a:off x="3391047" y="867333"/>
            <a:ext cx="399003" cy="46780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p:cNvCxnSpPr>
            <a:stCxn id="2" idx="2"/>
            <a:endCxn id="12" idx="0"/>
          </p:cNvCxnSpPr>
          <p:nvPr/>
        </p:nvCxnSpPr>
        <p:spPr>
          <a:xfrm rot="5400000">
            <a:off x="4198460" y="1674746"/>
            <a:ext cx="399003" cy="306323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p:cNvCxnSpPr>
            <a:stCxn id="2" idx="2"/>
            <a:endCxn id="6" idx="0"/>
          </p:cNvCxnSpPr>
          <p:nvPr/>
        </p:nvCxnSpPr>
        <p:spPr>
          <a:xfrm rot="5400000">
            <a:off x="5005874" y="2482160"/>
            <a:ext cx="399003" cy="144840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p:cNvCxnSpPr>
            <a:stCxn id="2" idx="2"/>
            <a:endCxn id="8" idx="0"/>
          </p:cNvCxnSpPr>
          <p:nvPr/>
        </p:nvCxnSpPr>
        <p:spPr>
          <a:xfrm rot="16200000" flipH="1">
            <a:off x="6620700" y="2315735"/>
            <a:ext cx="399003" cy="178125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p:cNvCxnSpPr>
            <a:stCxn id="2" idx="2"/>
            <a:endCxn id="9" idx="0"/>
          </p:cNvCxnSpPr>
          <p:nvPr/>
        </p:nvCxnSpPr>
        <p:spPr>
          <a:xfrm rot="16200000" flipH="1">
            <a:off x="7428114" y="1508322"/>
            <a:ext cx="399003" cy="339607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p:cNvCxnSpPr>
            <a:stCxn id="2" idx="2"/>
            <a:endCxn id="10" idx="0"/>
          </p:cNvCxnSpPr>
          <p:nvPr/>
        </p:nvCxnSpPr>
        <p:spPr>
          <a:xfrm rot="16200000" flipH="1">
            <a:off x="8235528" y="700908"/>
            <a:ext cx="399003" cy="50109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12" idx="2"/>
            <a:endCxn id="13" idx="0"/>
          </p:cNvCxnSpPr>
          <p:nvPr/>
        </p:nvCxnSpPr>
        <p:spPr>
          <a:xfrm>
            <a:off x="2866346" y="3988743"/>
            <a:ext cx="0" cy="2508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6" idx="2"/>
            <a:endCxn id="17" idx="0"/>
          </p:cNvCxnSpPr>
          <p:nvPr/>
        </p:nvCxnSpPr>
        <p:spPr>
          <a:xfrm>
            <a:off x="4481173" y="3988743"/>
            <a:ext cx="0" cy="2508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3" idx="2"/>
            <a:endCxn id="15" idx="0"/>
          </p:cNvCxnSpPr>
          <p:nvPr/>
        </p:nvCxnSpPr>
        <p:spPr>
          <a:xfrm flipH="1">
            <a:off x="2866345" y="4761922"/>
            <a:ext cx="1" cy="295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圆角 84"/>
          <p:cNvSpPr/>
          <p:nvPr/>
        </p:nvSpPr>
        <p:spPr>
          <a:xfrm>
            <a:off x="1997373" y="3292962"/>
            <a:ext cx="3259025" cy="3158326"/>
          </a:xfrm>
          <a:prstGeom prst="roundRect">
            <a:avLst>
              <a:gd name="adj" fmla="val 8319"/>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86" name="矩形: 圆角 85"/>
          <p:cNvSpPr/>
          <p:nvPr/>
        </p:nvSpPr>
        <p:spPr>
          <a:xfrm>
            <a:off x="5333344" y="3292962"/>
            <a:ext cx="6475319" cy="880741"/>
          </a:xfrm>
          <a:prstGeom prst="roundRect">
            <a:avLst>
              <a:gd name="adj" fmla="val 8319"/>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mn-cs"/>
            </a:endParaRPr>
          </a:p>
        </p:txBody>
      </p:sp>
      <p:sp>
        <p:nvSpPr>
          <p:cNvPr id="87" name="左大括号 86"/>
          <p:cNvSpPr/>
          <p:nvPr/>
        </p:nvSpPr>
        <p:spPr>
          <a:xfrm rot="16200000">
            <a:off x="8399404" y="1247389"/>
            <a:ext cx="292709" cy="6424829"/>
          </a:xfrm>
          <a:prstGeom prst="leftBrace">
            <a:avLst>
              <a:gd name="adj1" fmla="val 8333"/>
              <a:gd name="adj2" fmla="val 5052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B0012"/>
              </a:solidFill>
              <a:effectLst/>
              <a:uLnTx/>
              <a:uFillTx/>
              <a:latin typeface="楷体" panose="02010609060101010101" charset="-122"/>
              <a:ea typeface="楷体" panose="02010609060101010101" charset="-122"/>
              <a:cs typeface="+mn-cs"/>
            </a:endParaRPr>
          </a:p>
        </p:txBody>
      </p:sp>
      <p:sp>
        <p:nvSpPr>
          <p:cNvPr id="88" name="矩形: 圆角 87"/>
          <p:cNvSpPr/>
          <p:nvPr/>
        </p:nvSpPr>
        <p:spPr>
          <a:xfrm>
            <a:off x="8116876" y="4700179"/>
            <a:ext cx="987327" cy="4418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AI</a:t>
            </a:r>
            <a:r>
              <a:rPr kumimoji="0" lang="zh-CN" altLang="en-US" sz="14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扫盲</a:t>
            </a:r>
            <a:endParaRPr kumimoji="0" lang="zh-CN" altLang="en-US" sz="14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sp>
        <p:nvSpPr>
          <p:cNvPr id="95" name="矩形: 圆角 94"/>
          <p:cNvSpPr/>
          <p:nvPr/>
        </p:nvSpPr>
        <p:spPr>
          <a:xfrm>
            <a:off x="598129" y="4328610"/>
            <a:ext cx="1308957" cy="4418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rPr>
              <a:t>查询相关文献</a:t>
            </a:r>
            <a:endParaRPr kumimoji="0" lang="zh-CN" altLang="en-US" sz="1400" b="0" i="0" u="none" strike="noStrike" kern="1200" cap="none" spc="0" normalizeH="0" baseline="0" noProof="0" dirty="0">
              <a:ln>
                <a:noFill/>
              </a:ln>
              <a:solidFill>
                <a:srgbClr val="FFFFFF"/>
              </a:solidFill>
              <a:effectLst/>
              <a:uLnTx/>
              <a:uFillTx/>
              <a:latin typeface="楷体" panose="02010609060101010101" charset="-122"/>
              <a:ea typeface="楷体" panose="02010609060101010101" charset="-122"/>
              <a:cs typeface="+mn-cs"/>
            </a:endParaRPr>
          </a:p>
        </p:txBody>
      </p:sp>
      <p:cxnSp>
        <p:nvCxnSpPr>
          <p:cNvPr id="97" name="直接连接符 96"/>
          <p:cNvCxnSpPr>
            <a:stCxn id="5" idx="2"/>
            <a:endCxn id="95" idx="0"/>
          </p:cNvCxnSpPr>
          <p:nvPr/>
        </p:nvCxnSpPr>
        <p:spPr>
          <a:xfrm>
            <a:off x="1251519" y="3988743"/>
            <a:ext cx="1089" cy="33986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随机微积分及其在金融中的应用：鞅</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4" y="1203996"/>
            <a:ext cx="91954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1.Stochastic Calculus and Financial Applications</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3" name="文本框 2"/>
          <p:cNvSpPr txBox="1"/>
          <p:nvPr/>
        </p:nvSpPr>
        <p:spPr>
          <a:xfrm>
            <a:off x="1037957" y="2142383"/>
            <a:ext cx="10116086" cy="32316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论文详细解读</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J.Michael</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Steele</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的书</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随机微积分及其在金融中的应用</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为随机微积分提供了全面的介绍，并侧重于金融应用。</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书中从简单的随机漫步和赌博游戏的分析开始，以此来激发对鞅理论的理解。</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在建立了对离散过程的信心后，书中深入探讨了连续时间的随机过程，特别是布朗运动。</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详细构造了布朗运动，并发展了布朗路径的微妙之处。</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文本接着探讨了伊藤积分和随机微分方程，这对于连续时间建模至关重要。</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书中还涵盖了鞅表示定理和</a:t>
            </a: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Girsanov</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定理，这些对于改变概率测度和进行风险中性定价至关重要。</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随机微积分及其在金融中的应用：鞅</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4" y="1203996"/>
            <a:ext cx="91954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2.Continuous Martingales and Brownian Motion</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3" name="文本框 2"/>
          <p:cNvSpPr txBox="1"/>
          <p:nvPr/>
        </p:nvSpPr>
        <p:spPr>
          <a:xfrm>
            <a:off x="1037957" y="1591126"/>
            <a:ext cx="10116086" cy="17081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连续过程中鞅的介绍</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在</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Daniel </a:t>
            </a: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Revuz</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Marc Yor</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合著的</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连续鞅和布朗运动</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中，广泛讨论了连续时间随机过程框架内的鞅概念。</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该作品因其全面考察了布朗运动和连续鞅理论而备受认可，这些是高级金融数学和随机微积分的关键内容。</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5" name="文本框 4"/>
          <p:cNvSpPr txBox="1"/>
          <p:nvPr/>
        </p:nvSpPr>
        <p:spPr>
          <a:xfrm>
            <a:off x="1037957" y="3317084"/>
            <a:ext cx="10116086" cy="17081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鞅在布朗运动中的作用</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该书深入探讨了鞅和布朗运动之间的深刻关系，布朗运动是一个基本的随机过程，用于模拟各种现象中观察到的随机运动。</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在某些条件下，布朗运动是一个鞅，这一性质在金融数学模型的发展中至关重要，特别是在期权定价和风险管理中。</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6" name="文本框 5"/>
          <p:cNvSpPr txBox="1"/>
          <p:nvPr/>
        </p:nvSpPr>
        <p:spPr>
          <a:xfrm>
            <a:off x="1037957" y="5059482"/>
            <a:ext cx="10116086" cy="150810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对鞅的详细分析</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Revuz</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Yor</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的文本对鞅的数学属性进行了严格处理，包括它们的收敛性和鞅表示定理。</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该书彻底讨论了作为连续鞅的布朗运动的构造，并探索了其路径属性，例如连续性和无处可微性。</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它还涵盖了与连续鞅相关的随机微积分，包括伊藤积分和随机微分方程。</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随机微积分及其在金融中的应用：鞅</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4" y="1203996"/>
            <a:ext cx="91954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2.Continuous Martingales and Brownian Motion</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3" name="文本框 2"/>
          <p:cNvSpPr txBox="1"/>
          <p:nvPr/>
        </p:nvSpPr>
        <p:spPr>
          <a:xfrm>
            <a:off x="1037957" y="1601194"/>
            <a:ext cx="10116086" cy="143116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金融中的应用</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鞅的概念对于发展</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Black-Scholes-Merton</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模型和其他假设“风险中性”世界的资产定价模型至关重要，在这个世界中，折现的证券价格是鞅。</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该书讨论了在套利理论和资产定价基本定理的背景下使用鞅的情况。</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5" name="文本框 4"/>
          <p:cNvSpPr txBox="1"/>
          <p:nvPr/>
        </p:nvSpPr>
        <p:spPr>
          <a:xfrm>
            <a:off x="1037957" y="3377389"/>
            <a:ext cx="10116086" cy="12311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教育方法</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连续鞅和布朗运动</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面向具有测度论和概率论坚实背景的读者群体。</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该文本作为理论与实践之间的桥梁，为金融数学研究和高级应用提供了必要的工具。</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6" name="文本框 5"/>
          <p:cNvSpPr txBox="1"/>
          <p:nvPr/>
        </p:nvSpPr>
        <p:spPr>
          <a:xfrm>
            <a:off x="1037957" y="4953529"/>
            <a:ext cx="1011608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结论</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1200"/>
              </a:spcAft>
              <a:buClrTx/>
              <a:buSzTx/>
              <a:buFontTx/>
              <a:buNone/>
              <a:defRPr/>
            </a:pP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   《</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连续鞅和布朗运动</a:t>
            </a:r>
            <a:r>
              <a:rPr kumimoji="0" lang="en-US" altLang="zh-CN"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a:t>
            </a: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是理解连续时间金融中鞅作用的重要资源，并为随机微积分和金融数学的进⼀步研究和研究提供了严格的基础。</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随机微积分及其在金融中的应用：鞅</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4" y="1203996"/>
            <a:ext cx="919543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3.《Continuous Martingales and Brownian Motion》</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与</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《Stochastic Calculus and Financial Applications》</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的关系</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5" name="文本框 4"/>
          <p:cNvSpPr txBox="1"/>
          <p:nvPr/>
        </p:nvSpPr>
        <p:spPr>
          <a:xfrm>
            <a:off x="1037957" y="2037430"/>
            <a:ext cx="10116086" cy="143116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内容对比</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连续鞅和布朗运动</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Revuz</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Yor</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）专注于连续时间随机过程，特别是鞅和布朗运动的理论。</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《Stochastic Calculus and Financial Applications》</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Steven </a:t>
            </a: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E.Shreve</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）涵盖了随机微积分的基础知识，并将其应用于金融问题，如期权定价和风险管理。</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7" name="文本框 6"/>
          <p:cNvSpPr txBox="1"/>
          <p:nvPr/>
        </p:nvSpPr>
        <p:spPr>
          <a:xfrm>
            <a:off x="1037957" y="3827061"/>
            <a:ext cx="10116086"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读者对象</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defRPr/>
            </a:pP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Revuz</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Yor</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的书面向具有较高数学背景的读者，特别是那些熟悉测度论和概率论的人。</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Shreve</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的书则更侧重于应用，适合希望将随机微积分应用于金融领域的学生和专业人士。</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8" name="文本框 7"/>
          <p:cNvSpPr txBox="1"/>
          <p:nvPr/>
        </p:nvSpPr>
        <p:spPr>
          <a:xfrm>
            <a:off x="1037957" y="5339694"/>
            <a:ext cx="10116086"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教育角度</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defRPr/>
            </a:pPr>
            <a:r>
              <a:rPr kumimoji="0" lang="en-US" altLang="zh-CN"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mn-cs"/>
              </a:rPr>
              <a:t>Revuz</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和</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Yor</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的作品可作为深入理解连续鞅理论的高级教材。</a:t>
            </a:r>
            <a:endPar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Shreve</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的作品则更可能被用作随机微积分在金融领域应用的入门或中级教程。</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相关论文教材及简述</a:t>
            </a:r>
            <a:endParaRPr kumimoji="0" lang="zh-CN" altLang="en-US" sz="24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rPr>
              <a:t>随机微积分及其在金融中的应用：鞅</a:t>
            </a:r>
            <a:endParaRPr kumimoji="0" lang="zh-CN" altLang="en-US" sz="1800" b="0" i="0" u="none" strike="noStrike" kern="1200" cap="none" spc="0" normalizeH="0" baseline="0" noProof="0" dirty="0">
              <a:ln>
                <a:noFill/>
              </a:ln>
              <a:solidFill>
                <a:srgbClr val="E7E6E6">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166964" y="1203996"/>
            <a:ext cx="919543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3.《Continuous Martingales and Brownian Motion》</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与</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《Stochastic Calculus and Financial Applications》</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的关系</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5" name="文本框 4"/>
          <p:cNvSpPr txBox="1"/>
          <p:nvPr/>
        </p:nvSpPr>
        <p:spPr>
          <a:xfrm>
            <a:off x="1037957" y="2236936"/>
            <a:ext cx="10116086" cy="143116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学术贡献</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连续鞅和布朗运动</a:t>
            </a: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被认为是数学理论方面的权威作品，对后续的学术研究有深远影响。</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defRPr/>
            </a:pPr>
            <a:r>
              <a:rPr kumimoji="0" lang="en-US" altLang="zh-CN"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《Stochastic Calculus and Financial Applications》</a:t>
            </a: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是将理论应用于实践的桥梁，特别是在金融工程学中。</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
        <p:nvSpPr>
          <p:cNvPr id="7" name="文本框 6"/>
          <p:cNvSpPr txBox="1"/>
          <p:nvPr/>
        </p:nvSpPr>
        <p:spPr>
          <a:xfrm>
            <a:off x="1037957" y="4060977"/>
            <a:ext cx="10116086" cy="135421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defRPr/>
            </a:pPr>
            <a:r>
              <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rPr>
              <a:t>结论</a:t>
            </a: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    </a:t>
            </a:r>
            <a:r>
              <a:rPr kumimoji="0" lang="zh-CN" altLang="en-US" sz="1800" b="1"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尽管两本书都涉及随机微积分和金融应用，但它们的侧重点和受众有所不同。</a:t>
            </a:r>
            <a:r>
              <a:rPr kumimoji="0" lang="en-US" altLang="zh-CN" sz="1800" b="1"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1"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连续鞅和布朗运动</a:t>
            </a:r>
            <a:r>
              <a:rPr kumimoji="0" lang="en-US" altLang="zh-CN" sz="1800" b="1"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a:t>
            </a:r>
            <a:r>
              <a:rPr kumimoji="0" lang="zh-CN" altLang="en-US" sz="1800" b="1"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更注重理论，而</a:t>
            </a:r>
            <a:r>
              <a:rPr kumimoji="0" lang="en-US" altLang="zh-CN" sz="1800" b="1"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《Stochastic Calculus and Financial Applications》</a:t>
            </a:r>
            <a:r>
              <a:rPr kumimoji="0" lang="zh-CN" altLang="en-US" sz="1800" b="1"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rPr>
              <a:t>则更注重将理论应用于实际金融问题。两者相辅相成，为金融数学和随机过程的学习提供了不同的视角和深度。</a:t>
            </a:r>
            <a:endParaRPr kumimoji="0" lang="zh-CN" altLang="en-US" sz="1800" b="1"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p:txBody>
      </p:sp>
    </p:spTree>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85900"/>
            <a:ext cx="1219200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19" name="文本框 8"/>
          <p:cNvSpPr txBox="1">
            <a:spLocks noChangeArrowheads="1"/>
          </p:cNvSpPr>
          <p:nvPr/>
        </p:nvSpPr>
        <p:spPr bwMode="auto">
          <a:xfrm>
            <a:off x="1091177" y="2964659"/>
            <a:ext cx="1010094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a:solidFill>
                  <a:srgbClr val="C00000">
                    <a:lumMod val="75000"/>
                  </a:srgbClr>
                </a:solidFill>
                <a:latin typeface="楷体" panose="02010609060101010101" charset="-122"/>
                <a:ea typeface="楷体" panose="02010609060101010101" charset="-122"/>
                <a:cs typeface="楷体" panose="02010609060101010101" charset="-122"/>
              </a:rPr>
              <a:t>三</a:t>
            </a:r>
            <a:r>
              <a:rPr kumimoji="0" lang="zh-CN" altLang="en-US" sz="5400" b="1"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rPr>
              <a:t>、</a:t>
            </a:r>
            <a:r>
              <a:rPr kumimoji="0" lang="zh-CN" altLang="en-US" sz="5400" b="1" i="0" u="none" strike="noStrike" kern="1200" cap="none" spc="0" normalizeH="0" baseline="0" noProof="0" dirty="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rPr>
              <a:t>鞅论与定价模型基础论文</a:t>
            </a:r>
            <a:endParaRPr kumimoji="0" lang="zh-CN" altLang="en-US" sz="5400" b="1" i="0" u="none" strike="noStrike" kern="1200" cap="none" spc="0" normalizeH="0" baseline="0" noProof="0" dirty="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rgbClr val="C00000">
                  <a:lumMod val="75000"/>
                </a:srgbClr>
              </a:solidFill>
              <a:effectLst/>
              <a:uLnTx/>
              <a:uFillTx/>
              <a:latin typeface="楷体" panose="02010609060101010101" charset="-122"/>
              <a:ea typeface="楷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p:txBody>
      </p:sp>
      <p:sp>
        <p:nvSpPr>
          <p:cNvPr id="20" name="矩形 9"/>
          <p:cNvSpPr>
            <a:spLocks noChangeArrowheads="1"/>
          </p:cNvSpPr>
          <p:nvPr/>
        </p:nvSpPr>
        <p:spPr bwMode="auto">
          <a:xfrm>
            <a:off x="2779960" y="3919452"/>
            <a:ext cx="651668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err="1">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21" name="文本框 10"/>
          <p:cNvSpPr txBox="1">
            <a:spLocks noChangeArrowheads="1"/>
          </p:cNvSpPr>
          <p:nvPr/>
        </p:nvSpPr>
        <p:spPr bwMode="auto">
          <a:xfrm>
            <a:off x="4236650" y="4622325"/>
            <a:ext cx="3657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1320" y="1724718"/>
            <a:ext cx="1055120" cy="1055120"/>
          </a:xfrm>
          <a:prstGeom prst="rect">
            <a:avLst/>
          </a:prstGeom>
        </p:spPr>
      </p:pic>
      <p:sp>
        <p:nvSpPr>
          <p:cNvPr id="6" name="灯片编号占位符 5"/>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383859"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楷体" panose="02010609060101010101" charset="-122"/>
              </a:rPr>
              <a:t>目录</a:t>
            </a:r>
            <a:endParaRPr kumimoji="0" lang="zh-CN" altLang="en-US" sz="3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楷体" panose="02010609060101010101" charset="-122"/>
            </a:endParaRPr>
          </a:p>
        </p:txBody>
      </p:sp>
      <p:sp>
        <p:nvSpPr>
          <p:cNvPr id="22" name="等腰三角形 21"/>
          <p:cNvSpPr/>
          <p:nvPr/>
        </p:nvSpPr>
        <p:spPr>
          <a:xfrm>
            <a:off x="164784"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cxnSp>
        <p:nvCxnSpPr>
          <p:cNvPr id="23" name="直接连接符 22"/>
          <p:cNvCxnSpPr/>
          <p:nvPr/>
        </p:nvCxnSpPr>
        <p:spPr>
          <a:xfrm>
            <a:off x="1331595"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331595"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3519489" y="4960937"/>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rPr>
              <a:t>Heston 模型</a:t>
            </a:r>
            <a:endParaRPr kumimoji="0"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p:txBody>
      </p:sp>
      <p:cxnSp>
        <p:nvCxnSpPr>
          <p:cNvPr id="26" name="直接连接符 25"/>
          <p:cNvCxnSpPr/>
          <p:nvPr/>
        </p:nvCxnSpPr>
        <p:spPr>
          <a:xfrm flipH="1">
            <a:off x="3143251" y="4773614"/>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2944813" y="4484689"/>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rPr>
              <a:t>5</a:t>
            </a:r>
            <a:endParaRPr kumimoji="0" lang="en-US" altLang="zh-CN" sz="4000" b="0" i="0" u="none" strike="noStrike" kern="1200" cap="none" spc="0" normalizeH="0" baseline="0" noProof="0" dirty="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endParaRPr>
          </a:p>
        </p:txBody>
      </p:sp>
      <p:sp>
        <p:nvSpPr>
          <p:cNvPr id="43" name="文本框 11"/>
          <p:cNvSpPr txBox="1">
            <a:spLocks noChangeArrowheads="1"/>
          </p:cNvSpPr>
          <p:nvPr>
            <p:custDataLst>
              <p:tags r:id="rId1"/>
            </p:custDataLst>
          </p:nvPr>
        </p:nvSpPr>
        <p:spPr bwMode="auto">
          <a:xfrm>
            <a:off x="3519489" y="523557"/>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rPr>
              <a:t>Black-Scholes 模型</a:t>
            </a:r>
            <a:endParaRPr kumimoji="0" lang="zh-CN" altLang="en-US"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p:txBody>
      </p:sp>
      <p:cxnSp>
        <p:nvCxnSpPr>
          <p:cNvPr id="44" name="直接连接符 43"/>
          <p:cNvCxnSpPr/>
          <p:nvPr>
            <p:custDataLst>
              <p:tags r:id="rId2"/>
            </p:custDataLst>
          </p:nvPr>
        </p:nvCxnSpPr>
        <p:spPr>
          <a:xfrm flipH="1">
            <a:off x="3143251" y="336234"/>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13"/>
          <p:cNvSpPr txBox="1">
            <a:spLocks noChangeArrowheads="1"/>
          </p:cNvSpPr>
          <p:nvPr>
            <p:custDataLst>
              <p:tags r:id="rId3"/>
            </p:custDataLst>
          </p:nvPr>
        </p:nvSpPr>
        <p:spPr bwMode="auto">
          <a:xfrm>
            <a:off x="2944813" y="47309"/>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rPr>
              <a:t>1</a:t>
            </a:r>
            <a:endParaRPr kumimoji="0" lang="zh-CN" altLang="en-US" sz="4000" b="0" i="0" u="none" strike="noStrike" kern="1200" cap="none" spc="0" normalizeH="0" baseline="0" noProof="0" dirty="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endParaRPr>
          </a:p>
        </p:txBody>
      </p:sp>
      <p:sp>
        <p:nvSpPr>
          <p:cNvPr id="46" name="文本框 15"/>
          <p:cNvSpPr txBox="1">
            <a:spLocks noChangeArrowheads="1"/>
          </p:cNvSpPr>
          <p:nvPr>
            <p:custDataLst>
              <p:tags r:id="rId4"/>
            </p:custDataLst>
          </p:nvPr>
        </p:nvSpPr>
        <p:spPr bwMode="auto">
          <a:xfrm>
            <a:off x="3519489" y="1622107"/>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rPr>
              <a:t>Black-Scholes-Merton 模型</a:t>
            </a:r>
            <a:endParaRPr kumimoji="0" lang="zh-CN" altLang="en-US"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p:txBody>
      </p:sp>
      <p:cxnSp>
        <p:nvCxnSpPr>
          <p:cNvPr id="47" name="直接连接符 46"/>
          <p:cNvCxnSpPr/>
          <p:nvPr>
            <p:custDataLst>
              <p:tags r:id="rId5"/>
            </p:custDataLst>
          </p:nvPr>
        </p:nvCxnSpPr>
        <p:spPr>
          <a:xfrm flipH="1">
            <a:off x="3143251" y="1433196"/>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17"/>
          <p:cNvSpPr txBox="1">
            <a:spLocks noChangeArrowheads="1"/>
          </p:cNvSpPr>
          <p:nvPr>
            <p:custDataLst>
              <p:tags r:id="rId6"/>
            </p:custDataLst>
          </p:nvPr>
        </p:nvSpPr>
        <p:spPr bwMode="auto">
          <a:xfrm>
            <a:off x="2944813" y="1144271"/>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rPr>
              <a:t>2</a:t>
            </a:r>
            <a:endParaRPr kumimoji="0" lang="zh-CN" altLang="en-US"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endParaRPr>
          </a:p>
        </p:txBody>
      </p:sp>
      <p:sp>
        <p:nvSpPr>
          <p:cNvPr id="49" name="文本框 19"/>
          <p:cNvSpPr txBox="1">
            <a:spLocks noChangeArrowheads="1"/>
          </p:cNvSpPr>
          <p:nvPr>
            <p:custDataLst>
              <p:tags r:id="rId7"/>
            </p:custDataLst>
          </p:nvPr>
        </p:nvSpPr>
        <p:spPr bwMode="auto">
          <a:xfrm>
            <a:off x="3519489" y="2720657"/>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rPr>
              <a:t>Cox-Ross-Rubinstein 模型</a:t>
            </a:r>
            <a:endParaRPr kumimoji="0" lang="zh-CN" altLang="en-US"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p:txBody>
      </p:sp>
      <p:cxnSp>
        <p:nvCxnSpPr>
          <p:cNvPr id="50" name="直接连接符 49"/>
          <p:cNvCxnSpPr/>
          <p:nvPr>
            <p:custDataLst>
              <p:tags r:id="rId8"/>
            </p:custDataLst>
          </p:nvPr>
        </p:nvCxnSpPr>
        <p:spPr>
          <a:xfrm flipH="1">
            <a:off x="3143251" y="2531746"/>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文本框 21"/>
          <p:cNvSpPr txBox="1">
            <a:spLocks noChangeArrowheads="1"/>
          </p:cNvSpPr>
          <p:nvPr>
            <p:custDataLst>
              <p:tags r:id="rId9"/>
            </p:custDataLst>
          </p:nvPr>
        </p:nvSpPr>
        <p:spPr bwMode="auto">
          <a:xfrm>
            <a:off x="2944813" y="2242821"/>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rPr>
              <a:t>3</a:t>
            </a:r>
            <a:endParaRPr kumimoji="0" lang="zh-CN" altLang="en-US"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endParaRPr>
          </a:p>
        </p:txBody>
      </p:sp>
      <p:sp>
        <p:nvSpPr>
          <p:cNvPr id="52" name="文本框 23"/>
          <p:cNvSpPr txBox="1">
            <a:spLocks noChangeArrowheads="1"/>
          </p:cNvSpPr>
          <p:nvPr>
            <p:custDataLst>
              <p:tags r:id="rId10"/>
            </p:custDataLst>
          </p:nvPr>
        </p:nvSpPr>
        <p:spPr bwMode="auto">
          <a:xfrm>
            <a:off x="3519489" y="3819207"/>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rPr>
              <a:t>Vasicek 模型</a:t>
            </a:r>
            <a:endParaRPr kumimoji="0" lang="zh-CN" altLang="en-US"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p:txBody>
      </p:sp>
      <p:cxnSp>
        <p:nvCxnSpPr>
          <p:cNvPr id="53" name="直接连接符 52"/>
          <p:cNvCxnSpPr/>
          <p:nvPr>
            <p:custDataLst>
              <p:tags r:id="rId11"/>
            </p:custDataLst>
          </p:nvPr>
        </p:nvCxnSpPr>
        <p:spPr>
          <a:xfrm flipH="1">
            <a:off x="3143251" y="3630295"/>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25"/>
          <p:cNvSpPr txBox="1">
            <a:spLocks noChangeArrowheads="1"/>
          </p:cNvSpPr>
          <p:nvPr>
            <p:custDataLst>
              <p:tags r:id="rId12"/>
            </p:custDataLst>
          </p:nvPr>
        </p:nvSpPr>
        <p:spPr bwMode="auto">
          <a:xfrm>
            <a:off x="2944813" y="3341371"/>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rPr>
              <a:t>4</a:t>
            </a:r>
            <a:endParaRPr kumimoji="0" lang="zh-CN" altLang="en-US" sz="4000" b="0" i="0" u="none" strike="noStrike" kern="1200" cap="none" spc="0" normalizeH="0" baseline="0" noProof="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endParaRPr>
          </a:p>
        </p:txBody>
      </p:sp>
      <p:sp>
        <p:nvSpPr>
          <p:cNvPr id="5" name="灯片编号占位符 4"/>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2" name="文本框 11"/>
          <p:cNvSpPr txBox="1">
            <a:spLocks noChangeArrowheads="1"/>
          </p:cNvSpPr>
          <p:nvPr>
            <p:custDataLst>
              <p:tags r:id="rId13"/>
            </p:custDataLst>
          </p:nvPr>
        </p:nvSpPr>
        <p:spPr bwMode="auto">
          <a:xfrm>
            <a:off x="3483294" y="616172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rPr>
              <a:t>GARCH 模型</a:t>
            </a:r>
            <a:endParaRPr kumimoji="0" sz="2400" b="0" i="0" u="none" strike="noStrike" kern="1200" cap="none" spc="0" normalizeH="0" baseline="0" noProof="0">
              <a:ln>
                <a:noFill/>
              </a:ln>
              <a:solidFill>
                <a:srgbClr val="C00000">
                  <a:lumMod val="75000"/>
                </a:srgbClr>
              </a:solidFill>
              <a:effectLst/>
              <a:uLnTx/>
              <a:uFillTx/>
              <a:latin typeface="楷体" panose="02010609060101010101" charset="-122"/>
              <a:ea typeface="楷体" panose="02010609060101010101" charset="-122"/>
              <a:cs typeface="楷体" panose="02010609060101010101" charset="-122"/>
            </a:endParaRPr>
          </a:p>
        </p:txBody>
      </p:sp>
      <p:cxnSp>
        <p:nvCxnSpPr>
          <p:cNvPr id="3" name="直接连接符 2"/>
          <p:cNvCxnSpPr/>
          <p:nvPr>
            <p:custDataLst>
              <p:tags r:id="rId14"/>
            </p:custDataLst>
          </p:nvPr>
        </p:nvCxnSpPr>
        <p:spPr>
          <a:xfrm flipH="1">
            <a:off x="3107056" y="597439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13"/>
          <p:cNvSpPr txBox="1">
            <a:spLocks noChangeArrowheads="1"/>
          </p:cNvSpPr>
          <p:nvPr>
            <p:custDataLst>
              <p:tags r:id="rId15"/>
            </p:custDataLst>
          </p:nvPr>
        </p:nvSpPr>
        <p:spPr bwMode="auto">
          <a:xfrm>
            <a:off x="2908618" y="5685474"/>
            <a:ext cx="3857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rPr>
              <a:t>6</a:t>
            </a:r>
            <a:endParaRPr kumimoji="0" lang="en-US" altLang="zh-CN" sz="4000" b="0" i="0" u="none" strike="noStrike" kern="1200" cap="none" spc="0" normalizeH="0" baseline="0" noProof="0" dirty="0">
              <a:ln>
                <a:noFill/>
              </a:ln>
              <a:solidFill>
                <a:srgbClr val="C00000">
                  <a:lumMod val="75000"/>
                </a:srgbClr>
              </a:solidFill>
              <a:effectLst/>
              <a:uLnTx/>
              <a:uFillTx/>
              <a:latin typeface="华康俪金黑W8" panose="020B0809000000000000" pitchFamily="49" charset="-122"/>
              <a:ea typeface="华康俪金黑W8" panose="020B0809000000000000" pitchFamily="49"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4463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01</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182620" y="3347720"/>
            <a:ext cx="9887585" cy="62357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《The Pricing of Options and Corporate Liabilities》</a:t>
            </a:r>
            <a:endPar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624139"/>
            <a:ext cx="387096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Black-Scholes 模型</a:t>
            </a:r>
            <a:endPar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摘</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 </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要</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1342390" y="1283335"/>
                <a:ext cx="9894570" cy="5030470"/>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这篇论文是由Fischer Black、Myron Scholes在1973年合作完成的经典论文，基于风险中性估值和鞅论的原理，发展了期权的理论估值公式，该公式提供了一种系统的方法来确定期权的公平价值。期权的价值取决于</a:t>
                </a:r>
                <a:r>
                  <a:rPr kumimoji="0" lang="zh-CN" altLang="en-US" sz="18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股票价格、行权价格、到期时间、无风险利率和股票价格波动率</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等因素。模型对于金融衍生品定价理论的发展具有重要意义，在金融领域被广泛应用，成为了金融衍生品市场中期权定价的基础。 其公式分别为：</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其中，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𝑁</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表示累积标准正态分布函数，</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𝐶</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是看涨期权价格，</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𝑃</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是看跌期权价格，</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0</m:t>
                        </m:r>
                      </m:sub>
                    </m:sSub>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是资产当前的价格，</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𝑋</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是期权的行权价格，</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𝑟</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是无风险利率，</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𝑇</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是期权的到期时间，</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𝜎</m:t>
                    </m:r>
                  </m:oMath>
                </a14:m>
                <a:r>
                  <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楷体" panose="02010609060101010101" charset="-122"/>
                    <a:cs typeface="Cambria Math" panose="02040503050406030204" pitchFamily="18" charset="0"/>
                  </a:rPr>
                  <a:t>是资产价格波动率。</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1342390" y="1283335"/>
                <a:ext cx="9894570" cy="5030470"/>
              </a:xfrm>
              <a:prstGeom prst="rect">
                <a:avLst/>
              </a:prstGeom>
              <a:blipFill rotWithShape="1">
                <a:blip r:embed="rId2"/>
                <a:stretch>
                  <a:fillRect b="-1755"/>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p:cNvPicPr>
            <a:picLocks noChangeAspect="1"/>
          </p:cNvPicPr>
          <p:nvPr>
            <p:custDataLst>
              <p:tags r:id="rId3"/>
            </p:custDataLst>
          </p:nvPr>
        </p:nvPicPr>
        <p:blipFill>
          <a:blip r:embed="rId4"/>
          <a:stretch>
            <a:fillRect/>
          </a:stretch>
        </p:blipFill>
        <p:spPr>
          <a:xfrm>
            <a:off x="4421505" y="3032760"/>
            <a:ext cx="3736340" cy="1964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摘</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 </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要</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1341755" y="1263015"/>
                <a:ext cx="9929495" cy="5030470"/>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作者使用</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资本资产定价模型（</a:t>
                </a:r>
                <a:r>
                  <a:rPr kumimoji="0" lang="en-US" altLang="zh-CN"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CAPM</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来推导风险和预期回报之间的关系，并据此分析期权定价。在</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CAPM</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理论中，期权和标的资产的系统性风险通过</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β</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系数衡量，预期回报根据以下公式计算：</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   </a:t>
                </a: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其中</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𝐸</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m:t>
                    </m:r>
                    <m:sSub>
                      <m:sSub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𝑅</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m:t>
                    </m:r>
                  </m:oMath>
                </a14:m>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是资产</a:t>
                </a:r>
                <a14:m>
                  <m:oMath xmlns:m="http://schemas.openxmlformats.org/officeDocument/2006/math">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𝑖</m:t>
                    </m:r>
                  </m:oMath>
                </a14:m>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的预期回报</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sSub>
                      <m:sSub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𝑅</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𝑓</m:t>
                        </m:r>
                      </m:sub>
                    </m:sSub>
                  </m:oMath>
                </a14:m>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是无风险利率</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sSub>
                      <m:sSub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𝛽</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𝑖</m:t>
                        </m:r>
                      </m:sub>
                    </m:sSub>
                  </m:oMath>
                </a14:m>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是资产</a:t>
                </a:r>
                <a14:m>
                  <m:oMath xmlns:m="http://schemas.openxmlformats.org/officeDocument/2006/math">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𝑖</m:t>
                    </m:r>
                  </m:oMath>
                </a14:m>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的贝塔系数</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14:m>
                  <m:oMath xmlns:m="http://schemas.openxmlformats.org/officeDocument/2006/math">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𝐸</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m:t>
                    </m:r>
                    <m:sSub>
                      <m:sSubPr>
                        <m:ctrlP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𝑅</m:t>
                        </m:r>
                      </m:e>
                      <m:sub>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𝑚</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mn-ea"/>
                        <a:cs typeface="Cambria Math" panose="02040503050406030204" pitchFamily="18" charset="0"/>
                      </a:rPr>
                      <m:t>)</m:t>
                    </m:r>
                  </m:oMath>
                </a14:m>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是市场组合的预期回报</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en-US" altLang="zh-CN" sz="1800" b="1" i="0" u="none" strike="noStrike" kern="1200" cap="none" spc="0" normalizeH="0" baseline="0" noProof="0" dirty="0">
                    <a:ln>
                      <a:noFill/>
                    </a:ln>
                    <a:solidFill>
                      <a:srgbClr val="000000"/>
                    </a:solidFill>
                    <a:effectLst/>
                    <a:uLnTx/>
                    <a:uFillTx/>
                    <a:latin typeface="楷体" panose="02010609060101010101" charset="-122"/>
                    <a:ea typeface="+mn-ea"/>
                    <a:cs typeface="+mn-cs"/>
                  </a:rPr>
                  <a:t>BS</a:t>
                </a: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rPr>
                  <a:t>模型成立的主要假设包括：</a:t>
                </a:r>
                <a:endPar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mn-cs"/>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800" b="0" i="0" u="sng" strike="noStrike" kern="1200" cap="none" spc="0" normalizeH="0" baseline="0" noProof="0" dirty="0" err="1">
                    <a:ln>
                      <a:noFill/>
                    </a:ln>
                    <a:solidFill>
                      <a:srgbClr val="000000"/>
                    </a:solidFill>
                    <a:effectLst/>
                    <a:uLnTx/>
                    <a:uFillTx/>
                    <a:latin typeface="楷体" panose="02010609060101010101" charset="-122"/>
                    <a:ea typeface="+mn-ea"/>
                    <a:cs typeface="+mn-cs"/>
                  </a:rPr>
                  <a:t>证券市场完全有效</a:t>
                </a: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：不存在无风险套利机会，所有证券可交易，不考虑交易成本或限制</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资产价格的变动遵循</a:t>
                </a:r>
                <a:r>
                  <a:rPr kumimoji="0" lang="zh-CN" altLang="en-US" sz="1800" b="0" i="0" u="sng" strike="noStrike" kern="1200" cap="none" spc="0" normalizeH="0" baseline="0" noProof="0" dirty="0" err="1">
                    <a:ln>
                      <a:noFill/>
                    </a:ln>
                    <a:solidFill>
                      <a:srgbClr val="000000"/>
                    </a:solidFill>
                    <a:effectLst/>
                    <a:uLnTx/>
                    <a:uFillTx/>
                    <a:latin typeface="楷体" panose="02010609060101010101" charset="-122"/>
                    <a:ea typeface="+mn-ea"/>
                    <a:cs typeface="+mn-cs"/>
                  </a:rPr>
                  <a:t>几何布朗运动</a:t>
                </a: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，是连续的且无跳跃</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800" b="0" i="0" u="sng" strike="noStrike" kern="1200" cap="none" spc="0" normalizeH="0" baseline="0" noProof="0" dirty="0" err="1">
                    <a:ln>
                      <a:noFill/>
                    </a:ln>
                    <a:solidFill>
                      <a:srgbClr val="000000"/>
                    </a:solidFill>
                    <a:effectLst/>
                    <a:uLnTx/>
                    <a:uFillTx/>
                    <a:latin typeface="楷体" panose="02010609060101010101" charset="-122"/>
                    <a:ea typeface="+mn-ea"/>
                    <a:cs typeface="+mn-cs"/>
                  </a:rPr>
                  <a:t>无风险利率</a:t>
                </a:r>
                <a:r>
                  <a:rPr kumimoji="0" lang="en-US" altLang="zh-CN" sz="1800" b="0" i="0" u="sng" strike="noStrike" kern="1200" cap="none" spc="0" normalizeH="0" baseline="0" noProof="0" dirty="0">
                    <a:ln>
                      <a:noFill/>
                    </a:ln>
                    <a:solidFill>
                      <a:srgbClr val="000000"/>
                    </a:solidFill>
                    <a:effectLst/>
                    <a:uLnTx/>
                    <a:uFillTx/>
                    <a:latin typeface="楷体" panose="02010609060101010101" charset="-122"/>
                    <a:ea typeface="+mn-ea"/>
                    <a:cs typeface="+mn-cs"/>
                  </a:rPr>
                  <a:t>(r)</a:t>
                </a:r>
                <a:r>
                  <a:rPr kumimoji="0" lang="zh-CN" altLang="en-US" sz="1800" b="0" i="0" u="sng" strike="noStrike" kern="1200" cap="none" spc="0" normalizeH="0" baseline="0" noProof="0" dirty="0" err="1">
                    <a:ln>
                      <a:noFill/>
                    </a:ln>
                    <a:solidFill>
                      <a:srgbClr val="000000"/>
                    </a:solidFill>
                    <a:effectLst/>
                    <a:uLnTx/>
                    <a:uFillTx/>
                    <a:latin typeface="楷体" panose="02010609060101010101" charset="-122"/>
                    <a:ea typeface="+mn-ea"/>
                    <a:cs typeface="+mn-cs"/>
                  </a:rPr>
                  <a:t>是已知且恒定</a:t>
                </a: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的，投资者可以以此利率无限制借贷和存款</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资产价格的对数收益率服从</a:t>
                </a:r>
                <a:r>
                  <a:rPr kumimoji="0" lang="zh-CN" altLang="en-US" sz="1800" b="0" i="0" u="sng" strike="noStrike" kern="1200" cap="none" spc="0" normalizeH="0" baseline="0" noProof="0" dirty="0" err="1">
                    <a:ln>
                      <a:noFill/>
                    </a:ln>
                    <a:solidFill>
                      <a:srgbClr val="000000"/>
                    </a:solidFill>
                    <a:effectLst/>
                    <a:uLnTx/>
                    <a:uFillTx/>
                    <a:latin typeface="楷体" panose="02010609060101010101" charset="-122"/>
                    <a:ea typeface="+mn-ea"/>
                    <a:cs typeface="+mn-cs"/>
                  </a:rPr>
                  <a:t>正态分布</a:t>
                </a:r>
                <a:r>
                  <a:rPr kumimoji="0" lang="zh-CN" altLang="en-US" sz="18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，即资产价格变动符合对数正态分布</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1341755" y="1263015"/>
                <a:ext cx="9929495" cy="5030470"/>
              </a:xfrm>
              <a:prstGeom prst="rect">
                <a:avLst/>
              </a:prstGeom>
              <a:blipFill rotWithShape="1">
                <a:blip r:embed="rId2"/>
                <a:stretch>
                  <a:fillRect r="-671"/>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3" name="图片 2"/>
          <p:cNvPicPr>
            <a:picLocks noChangeAspect="1"/>
          </p:cNvPicPr>
          <p:nvPr>
            <p:custDataLst>
              <p:tags r:id="rId3"/>
            </p:custDataLst>
          </p:nvPr>
        </p:nvPicPr>
        <p:blipFill>
          <a:blip r:embed="rId4"/>
          <a:srcRect t="8415"/>
          <a:stretch>
            <a:fillRect/>
          </a:stretch>
        </p:blipFill>
        <p:spPr>
          <a:xfrm>
            <a:off x="4384675" y="2134870"/>
            <a:ext cx="3681730" cy="504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分解论文</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656932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使用</a:t>
            </a:r>
            <a:r>
              <a:rPr kumimoji="0" lang="en-US" altLang="zh-CN"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高效阅读</a:t>
            </a:r>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7" name="文本框 26"/>
          <p:cNvSpPr txBox="1"/>
          <p:nvPr/>
        </p:nvSpPr>
        <p:spPr>
          <a:xfrm>
            <a:off x="653916" y="1326351"/>
            <a:ext cx="4228318" cy="148005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2.</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分解过程</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①运用</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AI</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来对整篇文章进行梳理，提炼文章的关键词和专业术语，并让其解释专业术语的含义，帮助我们建立一个对论文整体的理解。</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p:cNvPicPr>
            <a:picLocks noChangeAspect="1"/>
          </p:cNvPicPr>
          <p:nvPr/>
        </p:nvPicPr>
        <p:blipFill>
          <a:blip r:embed="rId2"/>
          <a:stretch>
            <a:fillRect/>
          </a:stretch>
        </p:blipFill>
        <p:spPr>
          <a:xfrm>
            <a:off x="351358" y="2975889"/>
            <a:ext cx="4833435" cy="3878291"/>
          </a:xfrm>
          <a:prstGeom prst="rect">
            <a:avLst/>
          </a:prstGeom>
        </p:spPr>
      </p:pic>
      <p:pic>
        <p:nvPicPr>
          <p:cNvPr id="5" name="图片 4"/>
          <p:cNvPicPr>
            <a:picLocks noChangeAspect="1"/>
          </p:cNvPicPr>
          <p:nvPr/>
        </p:nvPicPr>
        <p:blipFill>
          <a:blip r:embed="rId3"/>
          <a:stretch>
            <a:fillRect/>
          </a:stretch>
        </p:blipFill>
        <p:spPr>
          <a:xfrm>
            <a:off x="5408896" y="129942"/>
            <a:ext cx="5001515" cy="3116500"/>
          </a:xfrm>
          <a:prstGeom prst="rect">
            <a:avLst/>
          </a:prstGeom>
        </p:spPr>
      </p:pic>
      <p:pic>
        <p:nvPicPr>
          <p:cNvPr id="6" name="图片 5"/>
          <p:cNvPicPr>
            <a:picLocks noChangeAspect="1"/>
          </p:cNvPicPr>
          <p:nvPr/>
        </p:nvPicPr>
        <p:blipFill>
          <a:blip r:embed="rId4"/>
          <a:stretch>
            <a:fillRect/>
          </a:stretch>
        </p:blipFill>
        <p:spPr>
          <a:xfrm>
            <a:off x="5184793" y="3158111"/>
            <a:ext cx="6950776" cy="3626045"/>
          </a:xfrm>
          <a:prstGeom prst="rect">
            <a:avLst/>
          </a:prstGeom>
        </p:spPr>
      </p:pic>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与鞅论的关系</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283335"/>
            <a:ext cx="9894570" cy="5030470"/>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zh-CN" altLang="en-US" sz="18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Black-Scholes模型的理论框架中隐含了鞅论的概念</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。特别是，股票价格的随机漫步过程在风险中性概率测度下被建模为一个鞅。</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10000"/>
              </a:lnSpc>
              <a:spcBef>
                <a:spcPts val="0"/>
              </a:spcBef>
              <a:spcAft>
                <a:spcPts val="600"/>
              </a:spcAft>
              <a:buClrTx/>
              <a:buSzTx/>
              <a:buFont typeface="Wingdings" panose="05000000000000000000" charset="0"/>
              <a:buChar char="Ø"/>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在鞅论中，假定一个公平的游戏，其中未来的条件期望值等于当前值。</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10000"/>
              </a:lnSpc>
              <a:spcBef>
                <a:spcPts val="0"/>
              </a:spcBef>
              <a:spcAft>
                <a:spcPts val="600"/>
              </a:spcAft>
              <a:buClrTx/>
              <a:buSzTx/>
              <a:buFont typeface="Wingdings" panose="05000000000000000000" charset="0"/>
              <a:buChar char="Ø"/>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在Black-Scholes模型中，借助鞅理论，通过构建一个动态对冲组合，使得期权的预期回报在风险中性世界中等同于无风险利率。</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10000"/>
              </a:lnSpc>
              <a:spcBef>
                <a:spcPts val="0"/>
              </a:spcBef>
              <a:spcAft>
                <a:spcPts val="600"/>
              </a:spcAft>
              <a:buClrTx/>
              <a:buSzTx/>
              <a:buFont typeface="Wingdings" panose="05000000000000000000" charset="0"/>
              <a:buChar char="Ø"/>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从而这种假设正是模型的核心：在一个不涉及外部风险溢价的世界中，期权可以被定价。这是通过确保复制组合的增长率在所有可能的未来情境下都等同于无风险利率来实现的。在这种情况下，复制组合的当前价值等于其未来偿付的现值，这是一个鞅过程的直接体现。</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10000"/>
              </a:lnSpc>
              <a:spcBef>
                <a:spcPts val="0"/>
              </a:spcBef>
              <a:spcAft>
                <a:spcPts val="0"/>
              </a:spcAft>
              <a:buClrTx/>
              <a:buSzTx/>
              <a:buFont typeface="Wingdings" panose="05000000000000000000" charset="0"/>
              <a:buChar char="Ø"/>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BS模型提出了</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“delta对冲”的策略</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，这是一种基于标的资产价格的连续调整的对冲策略。这种策略的目的是保持复制组合的价值与期权价值之间的关系不变，从而消除风险。这种</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无风险的对冲策略成为了支持BS模型的核心假设之一</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4463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02</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182620" y="3347720"/>
            <a:ext cx="9887585" cy="62357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《Theory of Rational Option Pricing》</a:t>
            </a:r>
            <a:endPar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624139"/>
            <a:ext cx="5306695"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Black-Scholes-Merton 模型</a:t>
            </a:r>
            <a:endPar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摘</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 </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要</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1342390" y="1283335"/>
                <a:ext cx="9894570" cy="5030470"/>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Robert C. Merton于1973年发表的《Theory of Rational Option Pricing》扩展了BS模型，提出了资产价格运动的连续时间随机过程模型，并将其应用于期权和公司债券的定价。Merton模型将公司视为一个</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由债务和权益组成的资产组合</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，认为公司的资产价值遵循几何布朗运动。这个模型特别考虑了公司债务的特点，将其视为公司资产的一个部分。模型的公式如下：</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   </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其中，</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𝑉</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sub>
                    </m:sSub>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为公司的总资产价值，</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𝐷</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sub>
                    </m:sSub>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为公司的债务价值，</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sub>
                    </m:sSub>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为公司的股票价值</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   </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其中，</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𝑉</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sub>
                    </m:sSub>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为公司资产价值，</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𝜇</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为资产价值的增长率，</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𝜎</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为资产价值的波动率，</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𝑊</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sub>
                    </m:sSub>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为布朗运动</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1342390" y="1283335"/>
                <a:ext cx="9894570" cy="5030470"/>
              </a:xfrm>
              <a:prstGeom prst="rect">
                <a:avLst/>
              </a:prstGeom>
              <a:blipFill rotWithShape="1">
                <a:blip r:embed="rId2"/>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3" name="图片 2"/>
          <p:cNvPicPr>
            <a:picLocks noChangeAspect="1"/>
          </p:cNvPicPr>
          <p:nvPr>
            <p:custDataLst>
              <p:tags r:id="rId3"/>
            </p:custDataLst>
          </p:nvPr>
        </p:nvPicPr>
        <p:blipFill>
          <a:blip r:embed="rId4"/>
          <a:stretch>
            <a:fillRect/>
          </a:stretch>
        </p:blipFill>
        <p:spPr>
          <a:xfrm>
            <a:off x="5490210" y="2675890"/>
            <a:ext cx="1599565" cy="43624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594860" y="3646805"/>
            <a:ext cx="3390265" cy="471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074727" y="2924448"/>
            <a:ext cx="2044700"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任意多边形 20"/>
          <p:cNvSpPr/>
          <p:nvPr/>
        </p:nvSpPr>
        <p:spPr bwMode="auto">
          <a:xfrm>
            <a:off x="2466841" y="3305448"/>
            <a:ext cx="1362075" cy="1282700"/>
          </a:xfrm>
          <a:custGeom>
            <a:avLst/>
            <a:gdLst/>
            <a:ahLst/>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cxnSp>
        <p:nvCxnSpPr>
          <p:cNvPr id="4" name="直接连接符 3"/>
          <p:cNvCxnSpPr/>
          <p:nvPr/>
        </p:nvCxnSpPr>
        <p:spPr>
          <a:xfrm>
            <a:off x="4916035" y="1669053"/>
            <a:ext cx="4445" cy="4802505"/>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06498" y="4081736"/>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6" name="椭圆 5"/>
          <p:cNvSpPr/>
          <p:nvPr/>
        </p:nvSpPr>
        <p:spPr>
          <a:xfrm>
            <a:off x="4806498" y="2054499"/>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mc:AlternateContent xmlns:mc="http://schemas.openxmlformats.org/markup-compatibility/2006">
        <mc:Choice xmlns:a14="http://schemas.microsoft.com/office/drawing/2010/main" Requires="a14">
          <p:sp>
            <p:nvSpPr>
              <p:cNvPr id="8" name="文本框 7"/>
              <p:cNvSpPr txBox="1"/>
              <p:nvPr/>
            </p:nvSpPr>
            <p:spPr>
              <a:xfrm>
                <a:off x="5123815" y="1736725"/>
                <a:ext cx="5970905" cy="36830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1、</a:t>
                </a: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sym typeface="+mn-ea"/>
                  </a:rPr>
                  <a:t>公司的资产价值</a:t>
                </a:r>
                <a14:m>
                  <m:oMath xmlns:m="http://schemas.openxmlformats.org/officeDocument/2006/math">
                    <m:sSub>
                      <m:sSubPr>
                        <m:ctrlPr>
                          <a:rPr kumimoji="0" lang="en-US" altLang="zh-CN" sz="1800" b="1" i="1" u="none" strike="noStrike" kern="1200" cap="none" spc="0" normalizeH="0" baseline="0" noProof="0" dirty="0">
                            <a:ln>
                              <a:noFill/>
                            </a:ln>
                            <a:solidFill>
                              <a:srgbClr val="000000"/>
                            </a:solidFill>
                            <a:effectLst/>
                            <a:uLnTx/>
                            <a:uFillTx/>
                            <a:latin typeface="Cambria Math" panose="02040503050406030204" pitchFamily="18" charset="0"/>
                            <a:ea typeface="楷体" panose="02010609060101010101" charset="-122"/>
                            <a:cs typeface="Cambria Math" panose="02040503050406030204" pitchFamily="18" charset="0"/>
                            <a:sym typeface="+mn-ea"/>
                          </a:rPr>
                        </m:ctrlPr>
                      </m:sSubPr>
                      <m:e>
                        <m:r>
                          <a:rPr kumimoji="0" lang="en-US" altLang="zh-CN" sz="1800" b="1" i="1" u="none" strike="noStrike" kern="1200" cap="none" spc="0" normalizeH="0" baseline="0" noProof="0" dirty="0">
                            <a:ln>
                              <a:noFill/>
                            </a:ln>
                            <a:solidFill>
                              <a:srgbClr val="000000"/>
                            </a:solidFill>
                            <a:effectLst/>
                            <a:uLnTx/>
                            <a:uFillTx/>
                            <a:latin typeface="Cambria Math" panose="02040503050406030204" pitchFamily="18" charset="0"/>
                            <a:ea typeface="楷体" panose="02010609060101010101" charset="-122"/>
                            <a:cs typeface="Cambria Math" panose="02040503050406030204" pitchFamily="18" charset="0"/>
                            <a:sym typeface="+mn-ea"/>
                          </a:rPr>
                          <m:t>𝑽</m:t>
                        </m:r>
                      </m:e>
                      <m:sub>
                        <m:r>
                          <a:rPr kumimoji="0" lang="en-US" altLang="zh-CN" sz="1800" b="1" i="1" u="none" strike="noStrike" kern="1200" cap="none" spc="0" normalizeH="0" baseline="0" noProof="0" dirty="0">
                            <a:ln>
                              <a:noFill/>
                            </a:ln>
                            <a:solidFill>
                              <a:srgbClr val="000000"/>
                            </a:solidFill>
                            <a:effectLst/>
                            <a:uLnTx/>
                            <a:uFillTx/>
                            <a:latin typeface="Cambria Math" panose="02040503050406030204" pitchFamily="18" charset="0"/>
                            <a:ea typeface="楷体" panose="02010609060101010101" charset="-122"/>
                            <a:cs typeface="Cambria Math" panose="02040503050406030204" pitchFamily="18" charset="0"/>
                            <a:sym typeface="+mn-ea"/>
                          </a:rPr>
                          <m:t>𝒕</m:t>
                        </m:r>
                      </m:sub>
                    </m:sSub>
                  </m:oMath>
                </a14:m>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sym typeface="+mn-ea"/>
                  </a:rPr>
                  <a:t>遵循几何布朗运动。</a:t>
                </a:r>
                <a:endPar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5123815" y="1736725"/>
                <a:ext cx="5970905" cy="368300"/>
              </a:xfrm>
              <a:prstGeom prst="rect">
                <a:avLst/>
              </a:prstGeom>
              <a:blipFill rotWithShape="1">
                <a:blip r:embed="rId1"/>
                <a:stretch>
                  <a:fillRect/>
                </a:stretch>
              </a:blipFill>
            </p:spPr>
            <p:txBody>
              <a:bodyPr/>
              <a:lstStyle/>
              <a:p>
                <a:r>
                  <a:rPr lang="zh-CN" altLang="en-US">
                    <a:noFill/>
                  </a:rPr>
                  <a:t> </a:t>
                </a:r>
              </a:p>
            </p:txBody>
          </p:sp>
        </mc:Fallback>
      </mc:AlternateContent>
      <p:sp>
        <p:nvSpPr>
          <p:cNvPr id="10" name="文本框 9"/>
          <p:cNvSpPr txBox="1"/>
          <p:nvPr/>
        </p:nvSpPr>
        <p:spPr>
          <a:xfrm>
            <a:off x="5165090" y="3762375"/>
            <a:ext cx="5325745" cy="36830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3、</a:t>
            </a: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sym typeface="+mn-ea"/>
              </a:rPr>
              <a:t>债务的到期时间和面额是固定且已知的。</a:t>
            </a:r>
            <a:endPar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p:cxnSp>
        <p:nvCxnSpPr>
          <p:cNvPr id="11" name="直接连接符 10"/>
          <p:cNvCxnSpPr/>
          <p:nvPr/>
        </p:nvCxnSpPr>
        <p:spPr>
          <a:xfrm flipV="1">
            <a:off x="5027161" y="2156098"/>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cxnSp>
        <p:nvCxnSpPr>
          <p:cNvPr id="12" name="直接连接符 11"/>
          <p:cNvCxnSpPr/>
          <p:nvPr/>
        </p:nvCxnSpPr>
        <p:spPr>
          <a:xfrm flipV="1">
            <a:off x="5027161" y="4188098"/>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sp>
        <p:nvSpPr>
          <p:cNvPr id="14" name="文本框 13"/>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摘</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 </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要</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406525" y="1097280"/>
            <a:ext cx="9757410" cy="359778"/>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sym typeface="+mn-ea"/>
              </a:rPr>
              <a:t>Merton 模型成立的基本假设条件包括：</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p:sp>
        <p:nvSpPr>
          <p:cNvPr id="24" name="文本框 23"/>
          <p:cNvSpPr txBox="1"/>
          <p:nvPr>
            <p:custDataLst>
              <p:tags r:id="rId3"/>
            </p:custDataLst>
          </p:nvPr>
        </p:nvSpPr>
        <p:spPr>
          <a:xfrm>
            <a:off x="5123815" y="2749550"/>
            <a:ext cx="5971540" cy="36830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2、</a:t>
            </a: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sym typeface="+mn-ea"/>
              </a:rPr>
              <a:t>债务为无风险债务，或者债务违约风险极小。</a:t>
            </a:r>
            <a:endPar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p:cxnSp>
        <p:nvCxnSpPr>
          <p:cNvPr id="25" name="直接连接符 24"/>
          <p:cNvCxnSpPr/>
          <p:nvPr>
            <p:custDataLst>
              <p:tags r:id="rId4"/>
            </p:custDataLst>
          </p:nvPr>
        </p:nvCxnSpPr>
        <p:spPr>
          <a:xfrm flipV="1">
            <a:off x="5027161" y="3142253"/>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sp>
        <p:nvSpPr>
          <p:cNvPr id="26" name="椭圆 25"/>
          <p:cNvSpPr/>
          <p:nvPr>
            <p:custDataLst>
              <p:tags r:id="rId5"/>
            </p:custDataLst>
          </p:nvPr>
        </p:nvSpPr>
        <p:spPr>
          <a:xfrm>
            <a:off x="4806498" y="3012714"/>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19" name="灯片编号占位符 18"/>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
        <p:nvSpPr>
          <p:cNvPr id="27" name="椭圆 26"/>
          <p:cNvSpPr/>
          <p:nvPr>
            <p:custDataLst>
              <p:tags r:id="rId6"/>
            </p:custDataLst>
          </p:nvPr>
        </p:nvSpPr>
        <p:spPr>
          <a:xfrm>
            <a:off x="4806498" y="5044396"/>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28" name="文本框 27"/>
          <p:cNvSpPr txBox="1"/>
          <p:nvPr>
            <p:custDataLst>
              <p:tags r:id="rId7"/>
            </p:custDataLst>
          </p:nvPr>
        </p:nvSpPr>
        <p:spPr>
          <a:xfrm>
            <a:off x="5165090" y="4725035"/>
            <a:ext cx="5325745" cy="64516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1" indent="-28575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4</a:t>
            </a: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sym typeface="+mn-ea"/>
              </a:rPr>
              <a:t>金融市场是完全有效的，没有交易摩擦和限制。</a:t>
            </a:r>
            <a:endPar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cxnSp>
        <p:nvCxnSpPr>
          <p:cNvPr id="29" name="直接连接符 28"/>
          <p:cNvCxnSpPr/>
          <p:nvPr>
            <p:custDataLst>
              <p:tags r:id="rId8"/>
            </p:custDataLst>
          </p:nvPr>
        </p:nvCxnSpPr>
        <p:spPr>
          <a:xfrm flipV="1">
            <a:off x="5027161" y="5150758"/>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sp>
        <p:nvSpPr>
          <p:cNvPr id="30" name="椭圆 29"/>
          <p:cNvSpPr/>
          <p:nvPr>
            <p:custDataLst>
              <p:tags r:id="rId9"/>
            </p:custDataLst>
          </p:nvPr>
        </p:nvSpPr>
        <p:spPr>
          <a:xfrm>
            <a:off x="4806498" y="6002611"/>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mc:AlternateContent xmlns:mc="http://schemas.openxmlformats.org/markup-compatibility/2006">
        <mc:Choice xmlns:a14="http://schemas.microsoft.com/office/drawing/2010/main" Requires="a14">
          <p:sp>
            <p:nvSpPr>
              <p:cNvPr id="31" name="文本框 30"/>
              <p:cNvSpPr txBox="1"/>
              <p:nvPr>
                <p:custDataLst>
                  <p:tags r:id="rId10"/>
                </p:custDataLst>
              </p:nvPr>
            </p:nvSpPr>
            <p:spPr>
              <a:xfrm>
                <a:off x="5165090" y="5683250"/>
                <a:ext cx="5325745" cy="36830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5</a:t>
                </a: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sym typeface="+mn-ea"/>
                  </a:rPr>
                  <a:t>资产价格波动率</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charset="-122"/>
                        <a:cs typeface="Cambria Math" panose="02040503050406030204" pitchFamily="18" charset="0"/>
                        <a:sym typeface="+mn-ea"/>
                      </a:rPr>
                      <m:t>𝝈</m:t>
                    </m:r>
                  </m:oMath>
                </a14:m>
                <a:r>
                  <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sym typeface="+mn-ea"/>
                  </a:rPr>
                  <a:t>是恒定或可以估计的。</a:t>
                </a:r>
                <a:endParaRPr kumimoji="0" lang="zh-CN" altLang="en-US" sz="1800" b="1"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31" name="文本框 30"/>
              <p:cNvSpPr txBox="1">
                <a:spLocks noRot="1" noChangeAspect="1" noMove="1" noResize="1" noEditPoints="1" noAdjustHandles="1" noChangeArrowheads="1" noChangeShapeType="1" noTextEdit="1"/>
              </p:cNvSpPr>
              <p:nvPr>
                <p:custDataLst>
                  <p:tags r:id="rId11"/>
                </p:custDataLst>
              </p:nvPr>
            </p:nvSpPr>
            <p:spPr>
              <a:xfrm>
                <a:off x="5165090" y="5683250"/>
                <a:ext cx="5325745" cy="368300"/>
              </a:xfrm>
              <a:prstGeom prst="rect">
                <a:avLst/>
              </a:prstGeom>
              <a:blipFill rotWithShape="1">
                <a:blip r:embed="rId12"/>
                <a:stretch>
                  <a:fillRect/>
                </a:stretch>
              </a:blipFill>
            </p:spPr>
            <p:txBody>
              <a:bodyPr/>
              <a:lstStyle/>
              <a:p>
                <a:r>
                  <a:rPr lang="zh-CN" altLang="en-US">
                    <a:noFill/>
                  </a:rPr>
                  <a:t> </a:t>
                </a:r>
              </a:p>
            </p:txBody>
          </p:sp>
        </mc:Fallback>
      </mc:AlternateContent>
      <p:cxnSp>
        <p:nvCxnSpPr>
          <p:cNvPr id="32" name="直接连接符 31"/>
          <p:cNvCxnSpPr/>
          <p:nvPr>
            <p:custDataLst>
              <p:tags r:id="rId13"/>
            </p:custDataLst>
          </p:nvPr>
        </p:nvCxnSpPr>
        <p:spPr>
          <a:xfrm flipV="1">
            <a:off x="5027161" y="6108973"/>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与鞅论和</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BS</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模型的关系</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283335"/>
            <a:ext cx="9894570" cy="5030470"/>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与鞅论的关系：</a:t>
            </a:r>
            <a:endPar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10000"/>
              </a:lnSpc>
              <a:spcBef>
                <a:spcPts val="0"/>
              </a:spcBef>
              <a:spcAft>
                <a:spcPts val="0"/>
              </a:spcAft>
              <a:buClrTx/>
              <a:buSzTx/>
              <a:buFont typeface="Wingdings" panose="05000000000000000000" charset="0"/>
              <a:buChar char="Ø"/>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Merton模型建立在BS模型的基础上，同样依赖于鞅论的概念。它通过随机微分方程来描述资产价值的演变，这一方程在风险中性世界下表现为鞅。在风险中性定价下，任何资产的预期增长率都会被调整为无风险利率，从而反映出资产价值演变过程中的鞅特性。</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10000"/>
              </a:lnSpc>
              <a:spcBef>
                <a:spcPts val="0"/>
              </a:spcBef>
              <a:spcAft>
                <a:spcPts val="0"/>
              </a:spcAft>
              <a:buClrTx/>
              <a:buSzTx/>
              <a:buFont typeface="Wingdings" panose="05000000000000000000" charset="0"/>
              <a:buChar char="Ø"/>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与</a:t>
            </a:r>
            <a:r>
              <a:rPr kumimoji="0" lang="en-US" altLang="zh-CN"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BS</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模型的关系：</a:t>
            </a:r>
            <a:endPar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10000"/>
              </a:lnSpc>
              <a:spcBef>
                <a:spcPts val="0"/>
              </a:spcBef>
              <a:spcAft>
                <a:spcPts val="0"/>
              </a:spcAft>
              <a:buClrTx/>
              <a:buSzTx/>
              <a:buFont typeface="Wingdings" panose="05000000000000000000" charset="0"/>
              <a:buChar char="Ø"/>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Merton模型在Black-Scholes模型的基础上，对公司的权益和债务提供了一个联合定价框架。债务被视为</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售出的看跌期权</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，股权则可以被视为</a:t>
            </a: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持有的看涨期权</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这种处理方式为理解公司财务结构中的风险和价值提供了新的视角，同时也为信用风险评估和公司债券定价提供了理论基础。Merton的扩展增加了对市场条件和公司具体情况的适应性，使得Black-Scholes模型的应用范围得以扩展。</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4463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03</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182620" y="3294380"/>
            <a:ext cx="8738870" cy="62357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《The Valuation of Option Contracts and a Test of Market Efficiency》</a:t>
            </a:r>
            <a:endPar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624139"/>
            <a:ext cx="510159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Cox-Ross-Rubinstein 模型</a:t>
            </a:r>
            <a:endPar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摘</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 </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要</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1342390" y="1283335"/>
                <a:ext cx="9894570" cy="5030470"/>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这篇由Cox, Ross和 Rubinstein在1979年发表的论文提出了CRR二叉树模型，作为</a:t>
                </a: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BS</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模型在离散时间框架内的衍生。该模型通过构造一个二叉树结构来模拟资产价格的可能演变过程，在每个时间间隔内资产价格可以发生上涨或下跌。CRR模型特别适用于带有早期执行特征的美式期权和其它复杂衍生品的定价。以下是该模型的核心定价公式：</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   </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其中，</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𝐶</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是期权价格，</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0</m:t>
                        </m:r>
                      </m:sub>
                    </m:sSub>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是资产当前价格，</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是资产价格变动比例，</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𝑋</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是期权执行价格，</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𝑟</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是无风险利率，</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𝑡</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是时间间隔，</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𝜙</m:t>
                    </m:r>
                  </m:oMath>
                </a14:m>
                <a:r>
                  <a:rPr kumimoji="0" lang="zh-CN"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楷体" panose="02010609060101010101" charset="-122"/>
                    <a:cs typeface="Cambria Math" panose="02040503050406030204" pitchFamily="18" charset="0"/>
                  </a:rPr>
                  <a:t>是风险中性概率</a:t>
                </a: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a:t>
                </a: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rPr>
                  <a:t>CRR模型成立的主要条件假设：</a:t>
                </a:r>
                <a:endParaRPr kumimoji="0" lang="zh-CN"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离散时间</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：模型假设时间是离散的，即资产价格只能在有限个时间点上发生变动</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二项式分布</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：资产价格的变动是基于二项式分布，即在每个时间步长上，资产价格只能上涨或下跌。</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无套利机会</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：模型假设市场中不存在无风险套利机会，即无法通过无风险交易获得确保的收益。</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742950" marR="0" lvl="1" indent="-28575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en-US" sz="16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完全市场</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：假设市场是完全的，即所有的证券都是可交易的，并且不存在交易成本或限制。</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1342390" y="1283335"/>
                <a:ext cx="9894570" cy="5030470"/>
              </a:xfrm>
              <a:prstGeom prst="rect">
                <a:avLst/>
              </a:prstGeom>
              <a:blipFill rotWithShape="1">
                <a:blip r:embed="rId2"/>
                <a:stretch>
                  <a:fillRect b="-9770"/>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pic>
        <p:nvPicPr>
          <p:cNvPr id="2" name="图片 1"/>
          <p:cNvPicPr>
            <a:picLocks noChangeAspect="1"/>
          </p:cNvPicPr>
          <p:nvPr>
            <p:custDataLst>
              <p:tags r:id="rId3"/>
            </p:custDataLst>
          </p:nvPr>
        </p:nvPicPr>
        <p:blipFill>
          <a:blip r:embed="rId4"/>
          <a:stretch>
            <a:fillRect/>
          </a:stretch>
        </p:blipFill>
        <p:spPr>
          <a:xfrm>
            <a:off x="4870450" y="2593975"/>
            <a:ext cx="2837815" cy="477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与鞅论的关系</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mc:AlternateContent xmlns:mc="http://schemas.openxmlformats.org/markup-compatibility/2006">
        <mc:Choice xmlns:a14="http://schemas.microsoft.com/office/drawing/2010/main" Requires="a14">
          <p:sp>
            <p:nvSpPr>
              <p:cNvPr id="27" name="文本框 26"/>
              <p:cNvSpPr txBox="1"/>
              <p:nvPr/>
            </p:nvSpPr>
            <p:spPr>
              <a:xfrm>
                <a:off x="1342390" y="1283335"/>
                <a:ext cx="9894570" cy="1915795"/>
              </a:xfrm>
              <a:prstGeom prst="rect">
                <a:avLst/>
              </a:prstGeom>
              <a:noFill/>
            </p:spPr>
            <p:txBody>
              <a:bodyPr wrap="square" rtlCol="0">
                <a:no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charset="0"/>
                  <a:buChar char="p"/>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CRR模型中的"无套利机会"假设与鞅论的核心原理密切相关，因为鞅论的基本前提之一是在没有套利机会的市场上，资产价格的预期变化是</a:t>
                </a:r>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零。在CRR模型中，通过构建一个与期权支付同等现金流的复制投资组合，确保了该组合的预期收益与无风险资产相同，这正是鞅论的体现。模型中的风险中性概率</a:t>
                </a:r>
                <a14:m>
                  <m:oMath xmlns:m="http://schemas.openxmlformats.org/officeDocument/2006/math">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Cambria Math" panose="02040503050406030204" pitchFamily="18" charset="0"/>
                      </a:rPr>
                      <m:t>𝜙</m:t>
                    </m:r>
                  </m:oMath>
                </a14:m>
                <a:r>
                  <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反映了在这种无套利市场中，期权定价的隐含概率分布。</a:t>
                </a:r>
                <a:endParaRPr kumimoji="0" lang="zh-CN" altLang="en-US" sz="1600" b="0" i="0" u="none"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1342390" y="1283335"/>
                <a:ext cx="9894570" cy="1915795"/>
              </a:xfrm>
              <a:prstGeom prst="rect">
                <a:avLst/>
              </a:prstGeom>
              <a:blipFill rotWithShape="1">
                <a:blip r:embed="rId2"/>
                <a:stretch>
                  <a:fillRect b="-7325"/>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与</a:t>
            </a:r>
            <a:r>
              <a:rPr kumimoji="0" lang="en-US" altLang="zh-CN"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BSM</a:t>
            </a:r>
            <a:r>
              <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模型的区别与联系</a:t>
            </a:r>
            <a:endParaRPr kumimoji="0" lang="zh-CN" altLang="en-US" sz="24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7" name="文本框 26"/>
          <p:cNvSpPr txBox="1"/>
          <p:nvPr/>
        </p:nvSpPr>
        <p:spPr>
          <a:xfrm>
            <a:off x="1342390" y="1283335"/>
            <a:ext cx="9894570" cy="4015740"/>
          </a:xfrm>
          <a:prstGeom prst="rect">
            <a:avLst/>
          </a:prstGeom>
          <a:noFill/>
        </p:spPr>
        <p:txBody>
          <a:bodyPr wrap="square" rtlCol="0">
            <a:noAutofit/>
          </a:bodyPr>
          <a:lstStyle/>
          <a:p>
            <a:pPr marL="285750" marR="0" lvl="0" indent="-285750" algn="l" defTabSz="914400" rtl="0" eaLnBrk="1" fontAlgn="auto" latinLnBrk="0" hangingPunct="1">
              <a:lnSpc>
                <a:spcPct val="140000"/>
              </a:lnSpc>
              <a:spcBef>
                <a:spcPts val="0"/>
              </a:spcBef>
              <a:spcAft>
                <a:spcPts val="600"/>
              </a:spcAft>
              <a:buClrTx/>
              <a:buSzTx/>
              <a:buFont typeface="Wingdings" panose="05000000000000000000" charset="0"/>
              <a:buChar char="p"/>
              <a:defRPr/>
            </a:pPr>
            <a:r>
              <a:rPr kumimoji="0" lang="zh-CN" altLang="en-US" sz="1800" b="0" i="0" u="sng" strike="noStrike" kern="1200" cap="none" spc="0" normalizeH="0" baseline="0" noProof="0" dirty="0">
                <a:ln>
                  <a:noFill/>
                </a:ln>
                <a:solidFill>
                  <a:srgbClr val="000000"/>
                </a:solidFill>
                <a:effectLst/>
                <a:uLnTx/>
                <a:uFillTx/>
                <a:latin typeface="楷体" panose="02010609060101010101" charset="-122"/>
                <a:ea typeface="楷体" panose="02010609060101010101" charset="-122"/>
                <a:cs typeface="楷体" panose="02010609060101010101" charset="-122"/>
              </a:rPr>
              <a:t>CRR模型</a:t>
            </a:r>
            <a:r>
              <a:rPr kumimoji="0" sz="1800" b="0" i="0" u="sng" strike="noStrike" kern="1200" cap="none" spc="0" normalizeH="0" baseline="0" noProof="0" dirty="0" err="1">
                <a:ln>
                  <a:noFill/>
                </a:ln>
                <a:solidFill>
                  <a:srgbClr val="000000"/>
                </a:solidFill>
                <a:effectLst/>
                <a:uLnTx/>
                <a:uFillTx/>
                <a:latin typeface="楷体" panose="02010609060101010101" charset="-122"/>
                <a:ea typeface="+mn-ea"/>
                <a:cs typeface="+mn-cs"/>
              </a:rPr>
              <a:t>扩展了BSM模型的理论，将其从连续时间框架转移到了离散时间框架</a:t>
            </a:r>
            <a:r>
              <a:rPr kumimoji="0" sz="1800" b="0" i="0" u="sng"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800" b="0" i="0" u="sng"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40000"/>
              </a:lnSpc>
              <a:spcBef>
                <a:spcPts val="0"/>
              </a:spcBef>
              <a:spcAft>
                <a:spcPts val="0"/>
              </a:spcAft>
              <a:buClrTx/>
              <a:buSzTx/>
              <a:buFont typeface="Wingdings" panose="05000000000000000000" charset="0"/>
              <a:buChar char="Ø"/>
              <a:defRPr/>
            </a:pPr>
            <a:r>
              <a:rPr kumimoji="0" sz="17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楷体" panose="02010609060101010101" charset="-122"/>
                <a:ea typeface="+mn-ea"/>
                <a:cs typeface="+mn-cs"/>
              </a:rPr>
              <a:t>时间处理方式的不同</a:t>
            </a:r>
            <a:r>
              <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rPr>
              <a:t>：与BSM模型的连续时间处理相比，CRR模型采用离散时间步长，因此更易于计算和实现，尤其是对于那些在BSM模型中难以处理的早期行权特征的期权。</a:t>
            </a:r>
            <a:endPar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40000"/>
              </a:lnSpc>
              <a:spcBef>
                <a:spcPts val="0"/>
              </a:spcBef>
              <a:spcAft>
                <a:spcPts val="0"/>
              </a:spcAft>
              <a:buClrTx/>
              <a:buSzTx/>
              <a:buFont typeface="Wingdings" panose="05000000000000000000" charset="0"/>
              <a:buChar char="Ø"/>
              <a:defRPr/>
            </a:pPr>
            <a:r>
              <a:rPr kumimoji="0" sz="1700" b="1" i="0" u="none" strike="noStrike" kern="1200" cap="none" spc="0" normalizeH="0" baseline="0" noProof="0" dirty="0" err="1">
                <a:ln>
                  <a:noFill/>
                </a:ln>
                <a:solidFill>
                  <a:srgbClr val="000000"/>
                </a:solidFill>
                <a:effectLst>
                  <a:outerShdw blurRad="38100" dist="38100" dir="2700000" algn="tl">
                    <a:srgbClr val="000000">
                      <a:alpha val="43137"/>
                    </a:srgbClr>
                  </a:outerShdw>
                </a:effectLst>
                <a:uLnTx/>
                <a:uFillTx/>
                <a:latin typeface="楷体" panose="02010609060101010101" charset="-122"/>
                <a:ea typeface="+mn-ea"/>
                <a:cs typeface="+mn-cs"/>
              </a:rPr>
              <a:t>波动率和利率的处理</a:t>
            </a:r>
            <a:r>
              <a:rPr kumimoji="0" sz="17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：CRR模型允许在每个时间步长上调整波动率和利率，而BSM模型假定这些参数是恒定的</a:t>
            </a:r>
            <a:r>
              <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742950" marR="0" lvl="1" indent="-285750" algn="l" defTabSz="914400" rtl="0" eaLnBrk="1" fontAlgn="auto" latinLnBrk="0" hangingPunct="1">
              <a:lnSpc>
                <a:spcPct val="140000"/>
              </a:lnSpc>
              <a:spcBef>
                <a:spcPts val="0"/>
              </a:spcBef>
              <a:spcAft>
                <a:spcPts val="600"/>
              </a:spcAft>
              <a:buClrTx/>
              <a:buSzTx/>
              <a:buFont typeface="Wingdings" panose="05000000000000000000" charset="0"/>
              <a:buChar char="Ø"/>
              <a:defRPr/>
            </a:pPr>
            <a:r>
              <a:rPr kumimoji="0" sz="1700" b="1" i="0" u="none" strike="noStrike" kern="1200" cap="none" spc="0" normalizeH="0" baseline="0" noProof="0" dirty="0" err="1">
                <a:ln>
                  <a:noFill/>
                </a:ln>
                <a:solidFill>
                  <a:srgbClr val="000000"/>
                </a:solidFill>
                <a:effectLst>
                  <a:outerShdw blurRad="38100" dist="38100" dir="2700000" algn="tl">
                    <a:srgbClr val="000000">
                      <a:alpha val="43137"/>
                    </a:srgbClr>
                  </a:outerShdw>
                </a:effectLst>
                <a:uLnTx/>
                <a:uFillTx/>
                <a:latin typeface="楷体" panose="02010609060101010101" charset="-122"/>
                <a:ea typeface="+mn-ea"/>
                <a:cs typeface="+mn-cs"/>
              </a:rPr>
              <a:t>应用范围</a:t>
            </a:r>
            <a:r>
              <a:rPr kumimoji="0" sz="1700" b="0" i="0" u="none" strike="noStrike" kern="1200" cap="none" spc="0" normalizeH="0" baseline="0" noProof="0" dirty="0" err="1">
                <a:ln>
                  <a:noFill/>
                </a:ln>
                <a:solidFill>
                  <a:srgbClr val="000000"/>
                </a:solidFill>
                <a:effectLst/>
                <a:uLnTx/>
                <a:uFillTx/>
                <a:latin typeface="楷体" panose="02010609060101010101" charset="-122"/>
                <a:ea typeface="+mn-ea"/>
                <a:cs typeface="+mn-cs"/>
              </a:rPr>
              <a:t>：CRR模型为美式期权和其他不能提前行权的金融衍生品提供了一种有效的定价方法，这是BSM模型无法直接处理的</a:t>
            </a:r>
            <a:r>
              <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rPr>
              <a:t>。</a:t>
            </a:r>
            <a:endParaRPr kumimoji="0" sz="1700" b="0" i="0" u="none"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285750" marR="0" lvl="0" indent="-285750" algn="l" defTabSz="914400" rtl="0" eaLnBrk="1" fontAlgn="auto" latinLnBrk="0" hangingPunct="1">
              <a:lnSpc>
                <a:spcPct val="140000"/>
              </a:lnSpc>
              <a:spcBef>
                <a:spcPts val="0"/>
              </a:spcBef>
              <a:spcAft>
                <a:spcPts val="0"/>
              </a:spcAft>
              <a:buClrTx/>
              <a:buSzTx/>
              <a:buFont typeface="Wingdings" panose="05000000000000000000" charset="0"/>
              <a:buChar char="p"/>
              <a:defRPr/>
            </a:pPr>
            <a:r>
              <a:rPr kumimoji="0" sz="1800" b="0" i="0" u="sng" strike="noStrike" kern="1200" cap="none" spc="0" normalizeH="0" baseline="0" noProof="0" dirty="0">
                <a:ln>
                  <a:noFill/>
                </a:ln>
                <a:solidFill>
                  <a:srgbClr val="000000"/>
                </a:solidFill>
                <a:effectLst/>
                <a:uLnTx/>
                <a:uFillTx/>
                <a:latin typeface="楷体" panose="02010609060101010101" charset="-122"/>
                <a:ea typeface="+mn-ea"/>
                <a:cs typeface="+mn-cs"/>
              </a:rPr>
              <a:t>CRR模型继承了BSM模型的许多核心概念，例如风险中性定价和复制投资组合的构建，同时在离散时间的应用场景中提供了更多的灵活性和适用性。</a:t>
            </a:r>
            <a:endParaRPr kumimoji="0" sz="1800" b="0" i="0" u="sng" strike="noStrike" kern="1200" cap="none" spc="0" normalizeH="0" baseline="0" noProof="0" dirty="0">
              <a:ln>
                <a:noFill/>
              </a:ln>
              <a:solidFill>
                <a:srgbClr val="000000"/>
              </a:solidFill>
              <a:effectLst/>
              <a:uLnTx/>
              <a:uFillTx/>
              <a:latin typeface="楷体" panose="02010609060101010101" charset="-122"/>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6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10000"/>
              </a:lnSpc>
              <a:spcBef>
                <a:spcPts val="0"/>
              </a:spcBef>
              <a:spcAft>
                <a:spcPts val="0"/>
              </a:spcAft>
              <a:buClrTx/>
              <a:buSzTx/>
              <a:buFont typeface="Wingdings" panose="05000000000000000000" charset="0"/>
              <a:buNone/>
              <a:defRPr/>
            </a:pPr>
            <a:r>
              <a:rPr kumimoji="0" lang="en-US" altLang="zh-CN"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rPr>
              <a:t>   </a:t>
            </a:r>
            <a:endParaRPr kumimoji="0" lang="zh-CN" altLang="en-US" sz="1800" b="0" i="0" u="none" strike="noStrike" kern="1200" cap="none" spc="0" normalizeH="0" baseline="0" noProof="0" dirty="0">
              <a:ln>
                <a:noFill/>
              </a:ln>
              <a:solidFill>
                <a:srgbClr val="8B0012"/>
              </a:solidFill>
              <a:effectLst/>
              <a:uLnTx/>
              <a:uFillTx/>
              <a:latin typeface="楷体" panose="02010609060101010101" charset="-122"/>
              <a:ea typeface="楷体" panose="02010609060101010101" charset="-122"/>
              <a:cs typeface="楷体" panose="02010609060101010101" charset="-122"/>
            </a:endParaRPr>
          </a:p>
        </p:txBody>
      </p:sp>
      <p:sp>
        <p:nvSpPr>
          <p:cNvPr id="4" name="灯片编号占位符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8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8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楷体" panose="02010609060101010101" charset="-122"/>
              <a:ea typeface="楷体" panose="02010609060101010101" charset="-122"/>
              <a:cs typeface="楷体" panose="02010609060101010101" charset="-122"/>
            </a:endParaRPr>
          </a:p>
        </p:txBody>
      </p:sp>
      <p:sp>
        <p:nvSpPr>
          <p:cNvPr id="3" name="Text Placeholder 3"/>
          <p:cNvSpPr txBox="1"/>
          <p:nvPr/>
        </p:nvSpPr>
        <p:spPr>
          <a:xfrm>
            <a:off x="1541464" y="24463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Tx/>
              <a:buNone/>
              <a:defRPr/>
            </a:pPr>
            <a:r>
              <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04</a:t>
            </a:r>
            <a:endParaRPr kumimoji="0" lang="en-US" sz="11500" b="1"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sp>
        <p:nvSpPr>
          <p:cNvPr id="4" name="文本框 58"/>
          <p:cNvSpPr txBox="1"/>
          <p:nvPr/>
        </p:nvSpPr>
        <p:spPr>
          <a:xfrm>
            <a:off x="3183255" y="3347720"/>
            <a:ext cx="8738870" cy="62357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rPr>
              <a:t>《An Equilibrium Characterization of the Term Structure》</a:t>
            </a:r>
            <a:endParaRPr kumimoji="0" lang="zh-CN" altLang="en-US" sz="24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楷体" panose="02010609060101010101" charset="-122"/>
            </a:endParaRPr>
          </a:p>
        </p:txBody>
      </p:sp>
      <p:sp>
        <p:nvSpPr>
          <p:cNvPr id="5" name="文本框 59"/>
          <p:cNvSpPr txBox="1"/>
          <p:nvPr/>
        </p:nvSpPr>
        <p:spPr>
          <a:xfrm>
            <a:off x="3363005" y="2624139"/>
            <a:ext cx="2640330" cy="5835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rPr>
              <a:t>Vasicek 模型</a:t>
            </a:r>
            <a:endParaRPr kumimoji="0" lang="en-US" altLang="zh-CN" sz="3200" b="1" i="1"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cs typeface="Arial" panose="020B0604020202020204" pitchFamily="34" charset="0"/>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0" name="灯片编号占位符 19"/>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3126B9-07AC-4BAF-B3D7-FAC1D3999DA4}" type="slidenum">
              <a:rPr kumimoji="0" lang="zh-CN" altLang="en-US" sz="1200" b="0" i="0" u="none" strike="noStrike" kern="1200" cap="none" spc="0" normalizeH="0" baseline="0" noProof="0" smtClean="0">
                <a:ln>
                  <a:noFill/>
                </a:ln>
                <a:solidFill>
                  <a:srgbClr val="F0F0F0">
                    <a:lumMod val="25000"/>
                  </a:srgbClr>
                </a:solidFill>
                <a:effectLst/>
                <a:uLnTx/>
                <a:uFillTx/>
                <a:latin typeface="楷体" panose="02010609060101010101" charset="-122"/>
                <a:ea typeface="楷体" panose="02010609060101010101" charset="-122"/>
              </a:rPr>
            </a:fld>
            <a:endParaRPr kumimoji="0" lang="zh-CN" altLang="en-US" sz="1200" b="0" i="0" u="none" strike="noStrike" kern="1200" cap="none" spc="0" normalizeH="0" baseline="0" noProof="0" dirty="0">
              <a:ln>
                <a:noFill/>
              </a:ln>
              <a:solidFill>
                <a:srgbClr val="F0F0F0">
                  <a:lumMod val="25000"/>
                </a:srgbClr>
              </a:solidFill>
              <a:effectLst/>
              <a:uLnTx/>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UNIT_TABLE_BEAUTIFY" val="smartTable{7b139221-8486-4440-bb56-2a76e830e29c}"/>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4.xml><?xml version="1.0" encoding="utf-8"?>
<p:tagLst xmlns:p="http://schemas.openxmlformats.org/presentationml/2006/main">
  <p:tag name="COMMONDATA" val="eyJoZGlkIjoiMGVlMDBlY2U5OGRiY2RiZDkwMWUwYTBjMmYwMTUxZWM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2_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楷体"/>
        <a:ea typeface=""/>
        <a:cs typeface=""/>
        <a:font script="Jpan" typeface="ＭＳ Ｐゴシック"/>
        <a:font script="Hang" typeface="맑은 고딕"/>
        <a:font script="Hans" typeface="楷体"/>
        <a:font script="Hant" typeface="新細明體"/>
        <a:font script="Arab" typeface="楷体"/>
        <a:font script="Hebr" typeface="楷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楷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楷体"/>
        <a:ea typeface=""/>
        <a:cs typeface=""/>
        <a:font script="Jpan" typeface="ＭＳ Ｐゴシック"/>
        <a:font script="Hang" typeface="맑은 고딕"/>
        <a:font script="Hans" typeface="楷体"/>
        <a:font script="Hant" typeface="新細明體"/>
        <a:font script="Arab" typeface="楷体"/>
        <a:font script="Hebr" typeface="楷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楷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楷体"/>
        <a:ea typeface=""/>
        <a:cs typeface=""/>
        <a:font script="Jpan" typeface="ＭＳ Ｐゴシック"/>
        <a:font script="Hang" typeface="맑은 고딕"/>
        <a:font script="Hans" typeface="楷体"/>
        <a:font script="Hant" typeface="新細明體"/>
        <a:font script="Arab" typeface="楷体"/>
        <a:font script="Hebr" typeface="楷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楷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2.xml.rels><?xml version="1.0" encoding="UTF-8" standalone="yes"?>
<Relationships xmlns="http://schemas.openxmlformats.org/package/2006/relationships"><Relationship Id="rId1" Type="http://schemas.openxmlformats.org/officeDocument/2006/relationships/customXmlProps" Target="itemProps73.xml"/></Relationships>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mYWxzZX0iLAoJIkxhdGV4IiA6ICJYRnNnSUZ4N1RWOTBMQ0IwSUZ4blpTQXdYSDFjWFE9PSIsCgkiTGF0ZXhJbWdCYXNlNjQiIDogImlWQk9SdzBLR2dvQUFBQU5TVWhFVWdBQUFaSUFBQUJUQkFNQUFBQkhiNXhzQUFBQU1GQk1WRVgvLy84QUFBQUFBQUFBQUFBQUFBQUFBQUFBQUFBQUFBQUFBQUFBQUFBQUFBQUFBQUFBQUFBQUFBQUFBQUFBQUFBdjNhQjdBQUFBRDNSU1RsTUFJbFNKdTkzdk1oQjJ6WmxFcTJZK0MrUldBQUFBQ1hCSVdYTUFBQTdFQUFBT3hBR1ZLdzRiQUFBTUZrbEVRVlI0QWRWYlc0aWNTUld1bmttbWU1SzU0Y08raUhhakJERXZFOElpQ3l0TWZIRHh3ZXprd2NRTHNqMHFDYTRYZXNBTCs2QjA0eVhFQittOGVFR0VIaVJFV0pFZWNSRWh4bTRSQlJja3c2SzREMEwzaXhjVW5VbWNhZGZjeXEvdTU5VC8vLzMvayszTUp2OUQvNmRPblRwMVR0V3BjNmwvUm9qd3ZPbkpjNlAxMEh6VW9lNzVILzB0VmNiSzk2U1VlMHVwZlk4azhvK1E5OU5wSzk4Qi9sZVBwTWhaUXBYL0llVnVjdW0vSU9YSHM0WThzdmpQUy9tZldMZ3BLZS9GdU1lZ3ZTemxaaVJtTTRrU1A0TWg0dGxyUmJSQ2xLNmFyamQ4Ritla3ZCTkoxNUMzSTR3UVJsb3BhNG1lSTdicmY0bWVnMFowcE9TSGZsYkt1d2toM243OUR3MGw4dVZFejdaQzN6NzkwMkdpNStFaEt2OTg3K2pLZDJMK00xSnVNQndXK1F4RDJNYUNyS2VZWFdVWEdoNndaWlZYcFpMbHVVakthU2xmWTZqRkZIa1Z3WnpzeEVvRGUrZ3V0bVNvK2wvSE0vZUwvUXl1RE9SekxmR1ZydndoSDFXT2pha3Q1UWxPWWxyVG82cVVhM0hQOHIraFNTdkdacllyZzQrbTlNM0k1MU93V2FnbnBENlRVNDFvQlN0UzNtZGpvRW55TklEaXlEM3MxZzRqRmFMeXFYbWNrZ2c1cG5sWXlwUmVNUDVFS3dXZmlpbzNyTit4R25raWFNTGRUcFltaS9keHBHNzZjUVk0ZWhQSVJFU0tpRWh6T1hVRHkzVjQwQlloR3dkZWRQTENtbXFVc0xBbXpadndCYkZYdTNFQ0poY2pLZnNJWHBWN0VVWTM1N3FJeGt0cFBVbGMxM3VvanZ3djdTNnNTV2Z0YUx4OVFwd1YyMG1Ubyt3ak9CbTlESUZ5Ujd2ckVYRnFFMEdpYnp0bXVGMFgxbVIxQzB5aUtEcDlWd3hTSEZxcUNBb0pnN2lWM2xrQ245djk5RDZHblFtN0NubHFwSyt3Sm5LSWhHeVhqQVJZM1JTTkRGZkhDVzBMYzNPWEg2Z3FQU1JEdGRET2dsYmNNVUdpeEgxcFVVM0tjZ2tyR2xuNTFSYTQrZDNPbWp6Z0QyVkVYVVZSZVplVW8yR2d6WUFhNUhEVTJSRXRxc25zU0lDVSs5Q0ZXMkloeG1VSVlOQ0xHVkhYOUg0YnFueDM3SGdWbjBrazZMR2t2YWdtaDVEcHc1S1lnMm1mRXZBQyt3Z25UVzdac2RUSHNDeFB4VWplUnZqYThKZ09XOW1pbWl3aWZuWWpTMXBkRWdoMSt3Z25tTHJsNVVnQlhvWXFQMG5CQnhSMmRjdTNsbG1pVkZTVEpvTGlnSTBVVXdpcDdVbUVFeSthUU9Vbi94U2FTUWpDYjNwc2s2cWxqTDlRak8rc0NiSEMvZFRGRFNIQWVjZHp6Z1Vhc1J0UGpIZ0xWSGwvQWhzUVRBUXM0MXJvS3FySktqWjFtNjJCNkswTDBhTjJHN2ltUTluaEpOQy9HYXI4SURSanFFdXp3a1htMUl0cW9oTFBKaE43VGgyUU90K21lR0xlSGhOT0F1RlhHOG5TSS9SQ3o1cHZRUk9TS1JYVUJPRkVId3BpU29mWEVBVEF1ZTg1NXdIandra1lPd3RWc3JKOEhyNTQ5bHBRRTRRVElmaHVydlNGUU5qbklTWUl4S0Y1aU9lZXZOdk5oVG9jWW91UHR5MkVFMUtzdzNHU1c2Q0NtcWh3b2x4dXlENUxDbE00bkdBUnd0TzNjbVc5VkdwOEJ6YVFmRlFnRGgyUWg2UlBCVFZSNFVUQU9rSUNlT1NUd0lCWHNYQ3k4UFMxYTljZ0lINnZuVXhLR0dGVWFueHZQVUtxSms0YTE0U2tUd1UxVWVGRW9PWVBIbnQ3Q0V5Ym5Ua2d4ajRaMVVuS0dKVWE3L2FUSGJBQnJva3lldnNrTktsU1ArZW9oQW9uS3NueWRsblIrN3E4cjNDU3FBbzgrd1JRNmlFTnFpWFFTRmFJSmlqOXlDbE5hTkxrZ2R3eVd6MEZBT2ZOSjFtSDFDWk5QcHdvcHZwUnFmRmUzemI4Qy9hZHFRbXVGN21sWTVrVERIQUplUm5jNEFQOWJpNHJoS2hQUEp3b3J1WkJha3lpaGNFbE5XbFphcndhd1dJMHNrZDN6SkdWamUvRGlsaE01YndDc0tGcGFydFIwYnRZT1BHRGtMZ29OOE1lcFVuTFk1UjFoUmJTUXIvT2lnVEMzZkdrSHBnMUd0VDkzaDdWN2xpRms1WW55Z01XYWZhWFI2eVR5YTJZaXN2T1d5b0g3Sk1CT0ZNcEJlb2g0N2RYZmE1d1kxT05LUnhPOUFSTlA1ck1sd1crakVWS1pzVmNkdFZhQ2d6UVBCTmFLdCt0a2FZRlo0ejM3WG0vZGs1M0ZBNG5tcnF6ancwOEJpRlRLaFV1TzlkTGxOaEJ3U29uakJOaU5FMXNoeXg2THdRdVZkVFRwcUZTWThiOUZBOG40aTlRSksxNkhIdmlSWlBrNm5OMXViZWVJazFuUnlOaGlhYzBVTjF5YldhS0ZZM04rc212VHV6SVNtWkZQMTZUVXQzZGFaUiszWkNqeTJtQzZIQ0NXeUZuaWQyV3B1cTV0aGt6UytxNUpKY2kxWWtlVlZsQktCa21HUURETllGeE8xOXFxSkhNakw3ZndoMDJPdTdWREM3NmJSajlGbTFJWDdBV1dIZldac2liYWM3Q2N5cFVuWUE2STd4clBqekdKelFSVXdQbzhoNHhEOEZ1LzkzUFRJQ1NUYVZSRU9qUTN0N1FuU3FjMUFoWmIyd2xqUFU4UTRpendES0VTVXU1TkwzS3U5Yjl5S1FtcFcrQlFKM3B0OExOdnVvSkE3QmdOeEc3cG84NkxsWFVFNGVUaGoxRllTQ0ZzQXlidEowT3owR0UxRFJZazZ0Y21HbENjbUVRcUJ6NjJSYzBaUWxnVFVQc1o5NldBZGhjWlZkVE5yL0JDbEZPU0dZdXMyRzhVVTFselduRVZEZXJOTkdFcWo1aG12ZzhVSGYzcFB5NVl3aFNld1ljUnIxdE9GSGxnVkxpNGhuVGlkMmwrUURHaGxrTUJmM2RMaEJPRnVxWjVhSm1wV3JHdm1lS1hmYTV1VUorWGNvUCtrNFY4bXVoWmFHcUNTZktuTlRRbmhXNHpjUEpQTTk3WWk0RHRvRnhyMjZQSytFMUFmd2ZFVzh4eW43aGhGdUJMeXptdGRDeTBQYU9BY0FJNWxSMkd3R3RLZTBNWDZHWVMzNDRHWCt0b3ZsQms2Rm5ERTF1K1lZUXNQMlBrV2FGaFh6Yk1UaGxBT1dzVVBLcXVsYzlLOXdiVmRNTTAxRGlGNmVJVHV2eEFjaTU2dEtFWFhvVzIveHpZVFVxTVhwUnRGRU1iRGpSZnl2UkVpczF6VlRmRTI5YVVMMjJqWXNtR0FyaUZHa1BUbkVNenJ0KzFNUll2Qk4rVkpOWHJKQzg1ZnNBd0dUNnRBM1loUk10KzNySjNXZkU0V1FnMTZLQnRJbTlOOTJ6VlB0QWtYc2xyRWtoM1pZZmc4YUdiNml5ajN1eUtqMVRoczZGRTMzSFhUdml6b1p5SkMzTDZiZUE5VVBkTXBrRi9zL0owRnhqZU50NEdhTlRrdCtZRkFhMTRYRWRhbXJLWU53Qk5oU2dIWHBhQTdod1l1NjQ5YVdLNnNCVmk1Y2JUTTNqTVJFUGxiTU5OVzQxbUVlZ09ZYlJUNFZtSm9UWXZPWTdlNnc4Z1lud09oNmFYUGEwQm5EaFJOOXh2K3EzRUZ6RElseTY5QTBwWDdoMEtSb2FtakNGSmRVcTBlTElkZjhWNlZJOHErdGpiNWE4Y1hPQ0pxYUtjZ05TTkxIVkNTaHVTSG5Gbjl0RjdvMTRPSmw3NmMrT28zbjNiTFNaRDlwN0FtVHhlMFBmR2dkQTNPQUJlUlF2b3NuS2ptTU9OWVB2Z0ZydXlLaCtIazVXQ0tFZXZXcWpUWk9PTVh5eHViZHJCc3o5N1lXZ2hYTktlUlhScExIbUpzQTJoSU1BWWMrNERyeXJkSE9WTndpTHA2aTYxb3E3U1N0cXk5MitJaW55VkVPUWdEZWt2QXBvTWgyU2RXUmFkLzE4ZGVlTkRHWmJwOU8yRjdORVBuRmdGSjMyeDh6ekVkT2ZYUStOSEFodVptaEoybVJWZ1NxZ1NTZElqeHBqeTAybGNpREhWT0VHeEt1b3EyL21XSVRvR0UyV2FVTGhXTzNuWFpjdXhSZ0V1UlNEZkUyT3c2OE03VnhINWFobFFZRS94ZzFxQWNtcUUxV21zcjJIOFNrZk9aY0l1NDVkMGZjVDdxREFnS2x4NVdreSsxSmR5VFQ2OFVrOTA0STEvb1ducnorajhhZjlOd1JlbmFoQ2doZFc4OXJhT3Z6d0ZCV2YwTUVVVHVobWs4UUFoY2paazIwbGtYck1SV1haVm9YTEJxbC83U3hSZGJJcVpjTWJvcDZvTG11VjQzbmZzeXl6Y2E4dkdnMVFZUmlOSEcyT0pqZmtoYk12dm5qMmdndWZIMm5wZ1UwNU9xL3c1eTY0dlZiM2tZNm5lczkyUDJ5cmZZZjltaHcxUWtubnNQdC9Wd2J5K1NWVlhINkdqODNSaEJPUGF4Mm1YOG8wNGVJR3AvOTlZNjlBWnNYSHBMVlVxWDh1K1ZWMVlwcTBhVGpSQXVEUFdoN09VL3JYMWRHVmQ4ZThKNmJKTWcwbmVwYm1aanpaUTIxUFRKUGtaWmY1V1BSUXBhZk1KNlpKM2JpMVp3UHpYai9BQndCTlRCTVRwNlpKaWRBNEFQSEpGSlBTQkFGckhXemJQdWNYNVpRTWkwdzhjWEJTbWlBd0t0bDZJVm9kdlQ5eFljY3luSlFteU1nd3oxekkrY1hGbmJFVGs4N1pPa2taQ0RoNkh5SEtCUk9hTEVhSldTNEhRekNyMDZwcXlQbnA5dVR3d0pUcEQ2OW1jN2lrYVJJc0pHY3c2UzdyMjhuRzBLTktJV3YydUF4QWx3QnB1cEIxeVJoSzBEaXAzSjdCZG92MEZ3WlhjT0k3WkJHUGNMWmorWHpwYmFuUE8xcGpSMFdkT0tsY2MxUjdoUTJjOHBxWDk1NFo5UU9tZHlyQUJ3SkJjRnJXNjc5OTM4ZHFFaG0vWFA5QUxUUVhpaHRYR1BTNm9IYkNtRlpKWGZqZ3JHL1lEeFVQem1HL0l3ZFJ1YTIvcDN4b3YxeVM5TWVYa3JpSGlzRlZSVnlQVnVxUDFYOHZ1K1hCbGd3ZDdON2ZIUGZOMGhFOVl1OEs3bVBKbHprbjNXOXdWM1h5b0szRFRmNGc3OUk3VVVhbS9tWHU1K3FJVS8wSDRmbkdqRkhpdnBJK2RlVjMxMDgvUnB2eTVPbGZyaE5GL2c5L3pwS2VPRXFzeUFBQUFBQkpSVTVFcmtKZ2dnPT0iCn0K"/>
    </extobj>
    <extobj name="334E55B0-647D-440b-865C-3EC943EB4CBC-2">
      <extobjdata type="334E55B0-647D-440b-865C-3EC943EB4CBC" data="ewoJIkltZ1NldHRpbmdKc29uIiA6ICJ7XCJkcGlcIjpcIjYwMFwiLFwiZm9ybWF0XCI6XCJQTkdcIixcInRyYW5zcGFyZW50XCI6dHJ1ZSxcImF1dG9cIjpmYWxzZX0iLAoJIkxhdGV4IiA6ICJYRnNnWEcxaGRHaGpZV3g3Um4xZmN5QmNYUT09IiwKCSJMYXRleEltZ0Jhc2U2NCIgOiAiaVZCT1J3MEtHZ29BQUFBTlNVaEVVZ0FBQUZjQUFBQklCQU1BQUFCeFpuUVJBQUFBTUZCTVZFWC8vLzhBQUFBQUFBQUFBQUFBQUFBQUFBQUFBQUFBQUFBQUFBQUFBQUFBQUFBQUFBQUFBQUFBQUFBQUFBQUFBQUF2M2FCN0FBQUFEM1JTVGxNQVZKbTczYzEyRU84aXE0bG1SRElCdmhIQ0FBQUFDWEJJV1hNQUFBN0VBQUFPeEFHVkt3NGJBQUFDeWtsRVFWUklEWjFXUVd0VFFSRGV4bUxhdEhrS0NvSUhJeEVVRVVtUElrSUZUeDdrQ1FXcFhwSmZZSElRUEtZblJSUlQ4RnBJb1lpZ2g1WjZhNkhKMFZ1TFhrUVA1dEtMSjdXSlBoWDVuTjNYOXpMdHpyNisxem5relg3ejdXUjNabloybFRxa2pKenpzVi82ZHhxaXR4UDdpZUg0aVVRK0tYUHhSeUFYSEZ3TUJQSTBkcTYrTGw5YVg2TkpiOVpKVnN2bGw5ckJkNXVjUTMvZW9KTmtqODNGRmxDTFI3SFN4TmxRendFN01hcnF1RFVjeE5ya3FWMTFGUGdibytyanRhRXVhRTNnbndETFVBbjRKbHNFdEFMY0ZtQVpvb3pYWkl1TjVpbHlQUnVXa1JFZ2tDMENTbUgrSWNBeVJHRVc4aXR6RllVNWZlUW96Rk1PUHphOERIUnQxSUZRbVRVY0pnc3VRaXgyaTJjQWl0eFAyU0tnRkxuZkFpeERiZUM2YkJIUU9yQWl3REpVelZCR1ZIUHB5K2dvdUJ5d1ZRb0dremw1cVJIYVpsUmdLNExsYjRlVG44dWNHS1hLMEoyTFpCV1BZbFJXcURMaVkzSkdwZ3hSNnFRSFJHRElWY2V5OUl3U2NKek5UVmFyR2ZMblpTbG1xdnhmeVgvTnJFMWdrUTJUVlNybVhqS0RXZjBNaDVYeWw3NXpIUUhtMlA4a3EyMTNHejg5Rzl6Ylc3QVZaMG82dUxIa0J6eTVkUDdZbmNZWDhRQVhsQnF2OEV0c3dwV1N2Ry8yUGRGbkRzWVFYYklNMUdvaHZKRmVZSjRHbjhJenNlbnFuMStNeTN4TFoyd2Jab3BxdVphOGJGNGNkRE1wcFY4QlUrU2Z2by9wSTBqTHZEZzhmZUtvNEkxTGFoazhOc05KRktXYUhyM3ZLa1ZMQlY0cGVpeEk3eHZOb3Y1K1gzOUp3aWEwOGRCZG5sWHlOcmhzeUxUd1VPSW1ZR0QyVXpMMnB3YnBoTnc5MldSVXBTaGJXbTVxVUllRGhKYnRrbmVHRURTMC9hdldMN3FZR3Y5OFJWTldER1ZoN2Z4V0VwZHNDOU5aaXQzejA5enAyd096VnRWTVFSNlBhckdRNHM2anhycG85bE53RkREZkxDVzRhOFpqS1hyS2FOVGU2NjdTWWE1ei9aNFplYTRDWmx6bDdlYWlGSVNUdU0zV053YzZZUjl3MXpiWlNOSEh6RklWejJ5TGhIaHZaNE9aRFdQNUQxcDMycnByS1o4bkFBQUFBRWxGVGtTdVFtQ0MiCn0K"/>
    </extobj>
    <extobj name="334E55B0-647D-440b-865C-3EC943EB4CBC-3">
      <extobjdata type="334E55B0-647D-440b-865C-3EC943EB4CBC" data="ewoJIkltZ1NldHRpbmdKc29uIiA6ICJ7XCJkcGlcIjpcIjYwMFwiLFwiZm9ybWF0XCI6XCJQTkdcIixcInRyYW5zcGFyZW50XCI6dHJ1ZSxcImF1dG9cIjpmYWxzZX0iLAoJIkxhdGV4IiA6ICJYRnNnUlZ0TlgzUjhYRzFoZEdoallXeDdSbjFmYzEwOVRWOXpJRnhkIiwKCSJMYXRleEltZ0Jhc2U2NCIgOiAiaVZCT1J3MEtHZ29BQUFBTlNVaEVVZ0FBQWkwQUFBQlVCQU1BQUFDOGRScGhBQUFBTUZCTVZFWC8vLzhBQUFBQUFBQUFBQUFBQUFBQUFBQUFBQUFBQUFBQUFBQUFBQUFBQUFBQUFBQUFBQUFBQUFBQUFBQUFBQUF2M2FCN0FBQUFEM1JTVGxNQWlhdTdSQ0xOM2U5VW1XWXlFSFoyYlVmb0FBQUFDWEJJV1hNQUFBN0VBQUFPeEFHVkt3NGJBQUFOdlVsRVFWUjRBZTFjVzJpa1NSWCtjNXRjSnAxa3h4Y1pGem83QXdvTGtyREN1dXBEMmdzb0NpWWdpTEJnQndkMVhyUURYbVplcE9ObEw2QnJ4L1ZCRUNWWkx5QUJUUVFmQkIrNkVWa0VIem9QZ3ZNeUpNOGlkSGJYbldSMkx1VTVWWFhxWHQxVm5YOW1ZZHg2NktxLzZseS8vMVRWcWZvelV4UUo1Witmd0pKQVdEb0pWMXdyWFd4SkFyc015OXBacEwxN1p4anVDYTc0eldGWUh3WlBDYml3NDJFTWZlUnhxYkI3anlRdUI4TjRaZkJNc0tFbnd4bFlEUU1lU0xQTC9tOXh1ZkNCVUhsS3dPemdNdFBpeXlIN2p2OFNQaStHVHJlY29jQkxuLzUxVTRneGZrKys3citBQUtzalBPbHhDS05CN3JoaG5ObXNjWjBPTHZPUzRyWnZVRU1PSFRsRHZuTS9OZFhvOW5NT1kxSDRyQjVKU3NjUVJvUFlpYWV2Qzl0T3I0a2kzanVyY1pVT0x0TVhMejJEMVBjOWU4NXpJVmVlZkk4NzRqbjNNNkhPKzMzZDVTd0xseUdNbHFhc2dwSC9WV1pOL0J5aFdlUFBEaTdZMXo1aDdDMUZUSTFEd011YlF6am80akxxQVNJN2JwRW9WYnVzYWlDL2tXbTBWREFHcGkwWXlzNERNT0l4Z012cWZjWjhIMVlBMnp1R0NOVjBuVnRoYnp4MWFmZVZ4eTZBemljZWczSnhkL2U5Q0kwL04xMVdKVE8va1dtMFZEQUZablZNWlY5Z3ArSXhnRXYxT1lnTWt4amIwM2ZhTEp5b09NN05zQk1SaVRqeGxKUnhlQkZINm9rYURpdDFEMU5uR2kxVkhKbzJZdDg0UlVRQWw4YWlTdzBNTjlhWEdGdEhWcmM0emgyeUhVRXh3OWdibXJiSHZxa2ZxT1d3VXZjd2RhYlJVc1cyWlNOMk51UXFHTUNGN2NQTEZlOWNXN2kzQnAzbVZGUkRqblBuZnlsSEpobDdUUkVWbi9xSWJxdVd3NnI2aDJoa0dpMDE3SGs3VEZXdXJENHVzMnl0d2VSdXBRd2NmdzNQTXpYMWJEUml6aDJhUzcxQmJ6UmpyQVpKWWpQWGFDbTJ5ZGhkVzhPcTNJbDlYT1pPQzREeHlDYWYzTENXQzNNdzVoekU2TEZKRjJqSFdBT2tBN3B5alJiaUt2Q3VIUnU3Y25md2NSbDd2ZWd4V2lUSW5Hb050bDkvazhMaG1ITUE3anF4UitvWWE0UzhUM2V1MFVMVU5PQ3liRXV0eS9qeGNabS9VOENydHNrbjNpcGdTek9XQzBOWXpMbW1GM1FHazJqR1dEM0NnUjI1Umd1QnNEVzRFNk4rVHd6NXVIVGZMTHFNYlZpbW5IdXBxTWVXaTRoekdLTWRTNGovRUdIMUNRZjI1Qm90Qk1MVzROcllsZlBLeDZXM1dSeTYwNjY5VmJUZFBySTE0aHpFcUpjRUVRdlZFVllhenFoempSYWl3VStkWW9tdWJSa1FQaTRyaXpobnJEdVZDaVFpMGVVaTRoekVxSCtZY0R5TnNEcFVLWSs1UmtzUXZQU2xhSytMSVI4WHRsK2NjK2JNR0tEVWpLUXZzWFVYWWxRdTdYRy95c01sMTJoaEU3eHJkVUQraStqcUxZcmF3d1V5Z1FMMkh1c290SDFVNEhKUkV5ek9iOFE1aUZFNVZSMTY0ekhDYWxBa05yT05GbkxoWFZQNlVqa1JYZFVqVVh1NFFDWlFqTmg3VCtWNU9COEJMb0xEL1kwNHQrM3VhUzRmUEVkWUE1UUR1cktONXZMTTlHVk81ditmN0FoVkhpNlFDUlNRdzVtWEpUTUFLaXdYNGZRbDV0d1NnOWdlVUVyREpkdG9icGladnB5ekprZ0JXL0tCYlR4a0FzV3NEY0xxUWxIWXB4MlRKZUpjaTdtU1RTYlJqckQ2aElONnNvM21BczMwcFc1dE5BRmNJQlBnaTRsaHluVm93M0toTDdhTXNkaGtnTnZUU0h3WnpLWGhrbTAwTndLMkY1VytWRGNOdTZEcHhRdGtBa1VCRERxTVJoQVFXQzZPb1FxVXNIUHdMdFJTSDJBU1hXSFdLSGw4SU50b0xncmVOYTJaRmJab1MvZHdnVXlBYjhvZFJWZkhubWo2RWxsZllONDVrYW5rNlVacHVHUWJ6VzFZMWVuTG1Mc1llcmh3Z2hYR3RwVDVWekYwbXJIMEpZSkwzVDFLS0hGR296UmNzbzNtUmxSVlRFK3N1QmRPTGk2WUNSUUZjQnlSL2VkeHBZNm5MeEZjZWxFY1NTN1VaZUdTYnpRM29pSFRsOG8vbHJ3emk0c0xaZ0x3U1lEcCtYYTREQjN4OUNYaUhPanNvS1MrcFN4YzhvM21aakdqbUhrSkRycTRqUEU3V1poNTY1d1ZmbFl3Z09McFN4Z1hpQzhPTUFrSjEwRmNLbi9qZnhrVCtrRkxRaVhmYUpSaWZYQzg3OGgxY1pubkJIWEdOaVhoTk8rSXB5OWhYT2FNVnhGZmdZTzQzTEJZclFmWGVQSWwzMmpraEt5ZWZYaDNkL2RYVDdmMGVZQkV1cmgwK1lGaFh1L0tOemFROURDYXZvUnhBUnlOc2tuYW5EcUlDOFJxckJqZkZ5eEorVVlqdTA1ZktsVXZDWEZ4NlIwamk3SEw3bld3WXp2eThRaUdnczdWTGRkcUtDSlFncXlqOFBZaUpmQ3BoVXZOTnhyWjRPVlQrakxqM0UvNjY4dktNcktNcVV1Q2NYR0pzbWNzT0VoZ2xLQnpWZE96SHhuVVZqUElhbEdrUGVRYmpYSWhNQ2tBcC9YMkt6VzY4ZEk2d2dHZHJVNXU0bk9mOUNVY0wvRE84Uk1zbEl2c3gxeEM2S2NzWFBLTlJtdmczZEdDTmU1dG5nNHVzNElBbGsxNTJWYXRvUWhNWDdhd0VTZ2g1MkNwVjVkMXZ3and5SzRRYTV3Nk9qS0UwU2lyb1ZmYmFacFFTb2VEeTV3Z2dIUkZoTmlFMk5jeGZUbFFQTkF3SGtMT3djWFc0Rk5BWkdreTFhUzFVNDEycElGUHg3SnJqaWFVSW5Gd0Vaa0F6QTBtN3EvT2ljOEdNSy9rZlpaZzdLbG9DRHMzSDErT2xHWm9oQ0ExeHhQYmlVWTcwakI5V1pkOW8vUUo2Q2RFNU9BeUpXY2M4SENLOWo2dllIOHlrTUQ3R1Iwd0llZTI0OU9PRkdNZFlqWEhFOXRwUnJ2Q01IMVprSjJUOGc2bG91YVRnMHVkcHk5RkFldm1HdkJVNUIzS29kcWZ1Q0FJSDYwbDVGd2pKZHN0RFpjMG83WEZvb1hwUzAxMnptK0t4b2c2RGppNHRJOEZBYXhKTldqaGh3QXM4UDdGaEJLUFUycURnK2NBTGhCUHROSUxoc2h2Z0RWQzJiYzd6V2hYQk14MTlYYkhNUWlnVE1tdzhQS1hwV1ZCc0NSdVo3Y1h4T09lZld0UU45ME9PQWZ4Wk1Jb1pBUitBNndCcW9GZGFVYTdZbFlETjRxOURhSnk0a1ZrQWdWK3VRZElLaTlJc2laak84UUJkWnNwWElQeGNtZ2N4dzAycjFrU0xtbEd1OXFyOWtjUFB0emFKeW9ibHduS2I3YTVaL2doQUl1YnZpeXBVeVVNQnB3RFZEdklONmdFV0FleEJNWVRqWFk1Ry82Ujc3eWFXTTQ5Z3hybzhvblQzUkhDM1BTbHhSYTFsb0J6ellRN2J4UVFZTlZ5azF1SlJydnltRTVmYUdoU2I3cDJ2SXhTZmdNejRiZ29yaDhJRHRqU3pQUUZzaHNWYnlIbklETzRUYXI2MW1GY2N1OWYwb3gyRFRIVEZ4cmIxc21valF0bEFuald2RmVNa0hld3BXa2srV2UzTlJJVndnVk9uWnQ2dkU4cmlFdjIvVXVhMGE0Wlp2cENZODFsYWpuemlESUJ2SnU0VzlTSkRLS0hJRUxHVVNzNzhaMnJNKzk0U3ZwZXZucjZwUm85aE9mUktnUjRwRkEwS3dHOGtXWTBrRnJLemZSRnlwdFQrWXk3VDFNbWdGL3VieGVOQThrQXB0SytpMytJSzhxR0hQUngyYk53azJTOHFySnZYRzdxdnhyM1dZRXErLzVsc05IQ0JGczV6QWdqYWVjVWRlUHExWjVIbEFud0wvZjhRNEIwUi8zOWxMNmdqT0lDdXhjZE40UkI2dmRmN1BjdzcvYlVoOHNnTG9vNnRUSFlhQzdKVWQ3MTA1Y1ZJeG0xY2FGTWdIKzVQMXdueXhwRytsSzVlYlBIN3Q2OFNiSGtUd2FZdVJSZEpFRFVsU2FmalNOcURTOEhsd1NqUWIrcnZHZXZtVUF4WTVwdDRTSXZNb0FHVnV0Yi9FTUE5d2hDYm9zM3hJK1Z2dmk0d0Y5YjdSalV1amtxbHAzUDhhTVhkcGVDUzZMUnJ2SVZlODBFYTNwbTltSGhNcUx5R3N6azFHVEFMVTJGQndpdzBoZkR1WStKbTdtMlRZMEFpTExLQTZYU1loM1pVUW91aVVhN3lzRW5PNm9oek1rdU1NL0NaVW92UE1CR0N3Z3VOaXIwZ1FYU2x5T29xQ2puWHBWL1BkL1NpQktOcUpmNGFSV1NST3BXck5ReFRKMW1kT0VveDNldEhFUzFFdzByR2JWd3FTcUxpeWJUbXhiY3ZxanpOMGlBdnhycW9DUlp5RG44Zy9CbDZJUDZKUnF6NnhhL3RaalZ1UkN4Mm1TWlQybEdGNDV5MkhDdDJUNjdaODhyRXhmWWEycGsxSW9CQlN6ZGQ2Z2ZhanQ5VWZOb0d6VGgxQU1VdHd4cTNZUzVlWVJQbjk2bnZqSndTVFRhVVY2QlpkZUkrc3BuRy9DOFNYWkJiZUF5RFdNL3BLRTkvZEpubTNhOFdMY3ZldkZzZzJUMmZseSt6T0FpZVZqRFd2NGY4MWxCYW5YbVBhUWFiU3IvNHNWTENBUDczcTc0WXNFL09NTHpncUZhNGZMdkR5SXBlLzRKOGJMYjhxWC9jZmR5Qy91Ly8rUXJGQVhXN1l2R0JlSUV5dU0zNDNjTWFNeXQzeGpLenh3djZVYmo3VDhwNTZDZ3NVNVpNMHdqWEhCMUVHV1RqM1pGem8wbmFTckhrczI2ZmRHNEtGTHpLR1ZvNHJkK0lPdTd1dStzdUdRWWpWZU9wUHgzdk9uOUdJYnBlVFRPVGwvNDlsZStlcjBsbzJueWE5eDh1SkY4OFJyMFgzdFJiODU3ZU5UV1JUbFhGWnAwbXE5cFJBdVBhbEMrcGZvVnErckphMlFZemIvU1c4cjdxNko0NlU5bGpUYjV0cU82bEhQeTdjRVNFeXQvNXJpY0h0QzRZcVdPQjFtN3l2dnJ5c2VGVm5hU3E1MzdLN3I5VytvUDFSOTlCa2tXYUVpelVzK0RyQjNsL1ZYbDR3THJTTWVVYVRqMzdJVS8xTXloUVB2WkZXTS9ORmdEcE9WM1djcjdpOC9IeGZwNEJNSXpuWU5kWHkxUG1hejlQVWtaTlpYM3A4L0haVko4UEJyYmw0SlRuWHYxbGxoWER0OE9YQUxLeThabG52RnJpaXF0RW9tNHdLbHFoNXN5cXM4bGlhejlQVWdaRFNudno1Y2ZMMTMrOGFpU2Uxa0FCNUpGYnNxb1BwYzhORnhDeXN2R3BjM253WXk2aFVoMER0SmhNZk9tOUxLZHlOcmZnNVRSa1BMK2ZQbnhzc2ZQVjZzYkpEZlJ1VWs2UnZmMDhTbVJsVFFOWDRlVTk1ZVdqMHVQcmVNbVZDTzVpYzdObkhRNHg2dytrT1p1WmFReHZ3NHA3eThsSDVjdXJwdC8xeGNQaWJqTXluUnUrN1NqTEVwa1ZmUkROMExLK3d2THgyVUUxdDA1NCs0aTFibjJyUnFZOG5IMlpXMVFLcXZtR0xZVlVONWZWRDR1eFJLNzNQcUJscHJxM0hpVFhibmMwRGM4SUNHVlZTc2J0aFZRM2wvVUVMak12dS9rUTRiUVpPZG0zM1gxOU1yakJ1ZER4S1h3bFp1RytPMGhjSEdFSk9QaThNSGpHVmg5WWVYMnZJTkxHTTkzY0luaDhpZjRsejdoc2JUZVlTY0RxUDFNMGw4L3A1bFJNbFVYTDRyVVdXY1k0WS9xLzZkNlZsd0tmVytRQXlzY2NhSG9QMURLNFgwSXRHZVBsK0xscldIc2ZQdHcrUitKMFZMblY2MlBTQUFBQUFCSlJVNUVya0pnZ2c9PSIKfQo="/>
    </extobj>
  </extobjs>
</s:customData>
</file>

<file path=customXml/item2.xml>��< ? x m l   v e r s i o n = " 1 . 0 "   s t a n d a l o n e = " y e s " ? > < s : c u s t o m D a t a   x m l n s = " h t t p : / / w w w . w p s . c n / o f f i c e D o c u m e n t / 2 0 1 3 / w p s C u s t o m D a t a "   x m l n s : s = " h t t p : / / w w w . w p s . c n / o f f i c e D o c u m e n t / 2 0 1 3 / w p s C u s t o m D a t a " > < e x t o b j s > < e x t o b j   n a m e = " 3 3 4 E 5 5 B 0 - 6 4 7 D - 4 4 0 b - 8 6 5 C - 3 E C 9 4 3 E B 4 C B C - 3 " > < e x t o b j d a t a   t y p e = " 3 3 4 E 5 5 B 0 - 6 4 7 D - 4 4 0 b - 8 6 5 C - 3 E C 9 4 3 E B 4 C B C "   d a t a = " e w o J I k l t Z 1 N l d H R p b m d K c 2 9 u I i A 6 I C J 7 X C J k c G l c I j p c I j Y w M F w i L F w i Z m 9 y b W F 0 X C I 6 X C J Q T k d c I i x c I n R y Y W 5 z c G F y Z W 5 0 X C I 6 d H J 1 Z S x c I m F 1 d G 9 c I j p m Y W x z Z X 0 i L A o J I k x h d G V 4 I i A 6 I C J Y R n N n S U Z 4 N 1 R W O T B M Q 0 I w S U Z 4 b l p T Q X d Y S D F j W F E 9 P S I s C g k i T G F 0 Z X h J b W d C Y X N l N j Q i I D o g I m l W Q k 9 S d z B L R 2 d v Q U F B Q U 5 T V W h F V W d B Q U F a S U F B Q U J U Q k F N Q U F B Q k h i N X h z Q U F B Q U 1 G Q k 1 W R V g v L y 8 4 Q U F B Q U F B Q U F B Q U F B Q U F B Q U F B Q U F B Q U F B Q U F B Q U F B Q U F B Q U F B Q U F B Q U F B Q U F B Q U F B Q U F B Q U F B Q U F B Q U F B d j N h Q j d B Q U F B R D N S U 1 R s T U F J b F N K d T k z d k 1 o Q j J 6 W m x F c T J Z K 0 M r U l d B Q U F B Q 1 h C S V d Y T U F B Q T d F Q U F B T 3 h B R 1 Z L d z R i Q U F B T U Z r b E V R V l I 0 Q W R W Y l c 0 a W N T U l d 1 b m t t b W U 1 S z U 0 Y 0 8 r a U h h a k J E R X Z F O E l p Q 3 l 0 T W Z I R H h 3 Z X p r d 2 N R T H N q M H F D Y T R Y Z X N B T C s 2 Q j A 0 e V h F Q i t t O G V F R 0 V I a V J F V 0 p F Z W N S R W h 4 b T R S Q l J j a 3 c 2 S z R E M E w z a X h j V W 5 V b W N h Z G Z j e X E v d T U 5 V C 8 v L z M v a y s z T U p 2 O U Q v N m R P b l R w M V R 0 V 3 B j N m w v U m 9 q d 3 Z P b k p j N l A x M E h 6 V W 9 l N z V I L z B 0 V m N i S z k 2 U 1 V l M H V w Z l k 4 a z h v K 1 E 5 O U 5 w S z k 4 Q i 9 s Z V B w T W h a U X B Y L 0 l l V n V j d W 0 v S U 9 Y S H M 0 W T h z d m p Q U y 9 t Z l d M Z 3 B L Z S 9 G d U 1 l Z 3 Z T e m x a a V J t T T R r U 1 A 0 T W g 0 d G x y U m J S Q 2 x L N m F y a m Q 4 R i t l a 3 Z C T k o x N U M z S T R 3 U V J s b 3 B h N G 1 l S T d i c m Y 0 b W V n M F o w c E 9 T S G Z s Y k t 1 d 2 t o M 2 4 3 O U R 3 M G w 4 d V Z F e j d a Q z N 6 N z k w M k d p N S t F a E t 2 O T g 3 K 2 p L Z D J M K 0 0 x S n V N Q n d X K 1 F 4 R D J N Y U N y S 2 V Z W F d V W E d o N n d a W l Z Y c F p M b H V V a k t h U 2 x m W T Z q R k Z I a 1 Z 3 W n p z e E V v R G U r Z 3 V 0 b V N v K 2 w v S E 0 v Z U w v U X l 1 R E 9 S e k x m R 1 Z y d n d o S D F X T 2 p h a 3 Q 1 U W x P W W x y V G 8 2 c V V h M 0 h Q O H I r a F N T d k d a c l l y Z z Q r b T l N M 0 k 1 M U 9 3 V 2 F n b n B E N l R V N D F v Q l N 0 U z N t Z G p v R W 5 5 T k l E a X l E M 3 M x Z z R q R m F M e X F Y b W N r Z 2 c 1 c G 5 s W X l w U m V N U D V F S 3 d X Z m l p b z N y T i t 4 R 2 5 r a W F N T G R U c F l t a S 9 k e H B H N z Z j U V k 0 Z W h Q S V J F U 0 t p R W h 6 T 1 h V R H k z V j Q w Q l l o R 3 d k Z W R Q T E N t b X F V c 0 x B b X p a d n d C Y k Z Y d T N F Q 0 p o Y 2 p L Z n N J W H B W N 0 V V W T M 1 N 3 F J e G t 0 c F B V b G M x M 3 V v a n Z 3 d j d T N n N T V 2 Z 0 Y U x 4 O V F w d 1 Y y M G 1 U b y t 3 a k 9 C b T l E S U Z 5 U j d 2 c k V Y R n F F M E d p Y n p 0 b X V G M F g x b V I x Q z B 5 a U t E c D l W d 3 h T S E Z x c U N B b 0 p n N 2 l W M 2 x r Q 2 4 5 d j k 5 R D Z H b l F t N 0 N u b H F w S y t 3 S m 5 L S W h H e V h q Q V J Z M 1 J T T k R G Z k h D V z B M Y z N P W E g 2 Z 3 F Q U 1 J E d G R E T 2 d s Y m N N V U d p e E g x c F V V M 0 t j Z 2 t y R 2 x u N T F S Y T Q r Z D N P b W p 6 Z 0 Q y V k V Y V V Z S Z V p l V W 8 y R 2 d 6 W U F h N U h E V T J S R X R x c 2 5 z U 0 l D V S s 5 Q 0 Z X M k l o e G 1 V S V l O Q 0 x H V k h Y O U g 0 Y n F u e D M 3 S G d W b j B r a z Z M R 2 t 2 Y W d t a D V E c H c 1 S 1 l n M m 1 m R X Z B Q y t 3 Z 2 5 U V z d a c 2 R U S H N D e F B 4 V W p l U n Z q Y T h K Z 0 9 X O W 1 p b W l 3 a W Z u W W p T M X B k R W d o M S t 3 Z 2 5 t T H J s N V V n Q l h v W X F Q M G 5 C Q n h S M m R j d T N s b G 1 p V k Z T V E p v T G l n S T B V V X d p c D d V b U V F e S t h U U 9 V b i 9 4 U 2 F T U W p D Y j N w c 2 s 2 c W x q T D l R a k 8 r c 0 N i S E M v Z F R G R F N I Q W V j Z H p 6 Z 1 V h c 1 J 0 U G p I Z 0 x W S G w v Q W h z U V R B U X M 0 M X J v S 3 F y S k t q W j F t N j J C N k s w T D B h T j J H N 2 l t U T l u a E p O Q y 9 H Y X I 4 S U R S a n F F d X p 3 a 1 h t M U l 0 c W 9 o T F B K a E 4 3 V G g y U U 9 0 K 2 1 l R 0 x l S G h O T 0 F 1 R l h H O G 5 T S S 9 S Q 3 o 1 c H Z R U k 9 T S 1 J Y V U J P R k V I d 3 B p U 2 9 m W E V B V E F 1 Z T g 1 N X d I a n d r a 1 l P d 3 R W c 3 J K O E h y N T Q 5 b H B R R T R R V E l m a H V y d l N G U U 5 q b k l T W U l 4 S 0 Y 1 a U 9 l Z X Z O d k 5 o V G 9 j W W 9 1 U H R 5 M k V F M U t z d z N H U 1 c 2 Q 0 N t c W h 3 b 2 x 4 d X l E N U x D b E 0 0 b k d B U n d 0 T z N j b V c 5 V k d w O E J 6 Y V F m R l F n R G g y U W g 2 U l B C V F Z S N F V U Q U 9 r S U N l T 1 N U d 0 l C W H N Y Q 3 k 4 U F M x Y T l j Z 0 l I N n Z u V X h L R 0 d G V W F u e H Z Q V U t x S m s 0 Y T E 0 U 2 t U d 1 U x V W V G R W 9 P W V B I b n Q 3 Q 0 V 5 Y m 5 U a 2 d 4 a j R a M V V u S 0 d K V W E 3 L 2 F U S G J B Q n J v a 3 l l d n N r T k t s U 1 A r Z W 9 o Q W 9 u S 3 N u e W R s b l I r N 3 E 4 c j N D U 3 F B b z g r d 1 J R N m l F T n F p W F F T R m F J S m l q O X l D b E 5 h T k x r Z 2 R 3 e V d 6 M E Z B T 2 Z O S j F t S D F D W k 5 Q c H d v c H Z w U n F m R m U z e m I 4 Q y 9 h Z H F R b X V G N 2 1 s W T V r V E R I Q U p l U m 5 j N E F Q O W J p N H J o S 2 h Q U E p 3 b 3 J 1 W k J h a 3 l p a G N F b E 5 X b F p h c n d h d 1 d J M H N r Z D N 6 S k d W a m U v R G l s a E 0 1 Y n d D c 0 t G c G F y d F I w Y n R Z T 1 B H R G t M Z 2 9 O O E 1 l c F V u T F k 1 U j F o U m J T U X I v T 2 l n V E M z Z k d r S H B n M U d 0 V D k z a D d W N 2 x p R m s 1 W W 5 5 Z 0 1 X Y W Z h W F I 2 e V R 5 Y T J Z a X N 2 T 1 d 5 b 0 g 3 S k 1 C T 0 Z N c E J l b 2 g 0 N 2 R Y Z m E 1 d 1 k x T 0 5 L U n h P O U F S T l A 1 c k 1 s d 1 c r a k V W S 1 p z V m N k d F Z h Q 2 d 6 U V B C T m F L d C t 0 a 2 F Z R l o 0 e j M 3 W G 0 v Z G s 1 M 0 Z B N G 5 t c n F 6 a n c w O E J p R l R L a F V 1 T z l k T G x O a E J 3 U 2 9 u a k J O a U 5 F M X N o e X g 2 T H d R d V Z k V F R w c U Z T W T h i O U Z B O G 4 0 a T l R S k s x N k h I d m l S W l B r N m 5 O M X V i Z W V J a z F u U n l O a G l h Y z B V T j F 5 Y l d h S 0 Z Z M 0 4 r c 2 1 2 V H V 6 S V N t W k Z Q M T Z U V X Q z Z G F a U i s z W k N q e T J t Q z Z I Q 0 N X e U Z u a W Q y V 3 B 1 c T V 0 a G t 6 U y t x N U p K Y 2 k x W W t l V l Z s Q k t C a 2 1 H U U R E T l l G e E 8 x O X F x S k h N a k w 3 Z n d o M D J P d T d W R E M 3 N m J S a j l G b T F J W D d B V 1 d I Z l d a c 2 l i Y W M 3 Q 2 N 5 c F V u W U E 2 S T d 4 c l B q e k d K e l F S V X d Q b z h o N H h E O E Z 1 L z k z U F R J Q 1 N U Y V Z S R U 9 q U T N 0 N 1 F u U 3 F j M U F o W m I y d 2 x q U F U 4 U T R p e n d E S 0 V T V X U 1 T k w z S 3 U 5 Y j l 5 S 1 F t c F c r Q l F K M 3 B 0 O E x O d n V v S k E 3 Q m d O e E c 3 c G 8 4 N k x s W F V F N G V U a G o x R l l T Q 0 Z z Q X l i d E o w T 3 o w R 0 U x R F J Z a z Z 0 Y 2 1 H b E N j b U V R c U J 6 N j J S Y z B a U W x n V F V Q c 1 o 5 N l d B Z G h j W l Z k V E 5 y L 0 J D b E Z P U 0 d Z d X M y R z h V V T F s e l d u R V Z E Z X J O T k d F c W o 1 a G 1 2 Z z h V S G Y z c F B 5 N V l 3 a F N l d 1 l j U n I x d E 9 G S G x n V k x p N G h u V G l k M m w r U U R H a G x r T U J m M 2 R M a E J P R n V x W j V h S m 1 w V 3 J H d m 1 l S 1 h m Y T V 1 V U o r W G N v U C t r N F Y 4 b X V o W m F H c U N T Z k t u T l R R b m h X N H p j U E p Q T T k 3 W W k 0 R H R v R n h y M j Z Q S y t F M U F m d 2 Z F V z h 4 e W 4 3 a G h G d U J M e X p t d G R D e T B Q Y U 9 B Y 0 F J N W x S M k d 3 R 3 R L Z T B N W D Z H W V M z N D R H W C t 0 b 3 Z s Q m s 2 R m 5 E R T F 1 K 1 l Z U X N Q M l B r V 2 F G a F h 6 Y k 1 U a G x B T 1 d z V V B L c X V s Y z l L O X d i V m R N T T A x R G l G N m V J V H V 2 e E F j a T U 2 d E t F W F h v V z I v e H p Z V F V x T V h w U n R G R U 1 i R G p S Z n l 2 U k V p c z F 6 V l R m R T I 5 Y V V M M j J q W X N t R 0 F y a U Z H a 1 B U b k V N e n J 0 K z F N U l l 2 Q k 4 r V k p O W H J K Q z g 1 Z n N B d 0 d U N n R B M 1 l o U k 1 0 K z N y S j N X Z k U 0 V 1 F n M T Z L Q n R J b T l O O T J 6 V l B 0 Q W t Y c 2 x y R W t o M 1 p Z Z m c 4 Y U d i N m l 5 a j N 1 e U t q M V R o c z Z G R T M z S F h U d m l 6 b 1 p 5 S k M z T D Z i Z U E 5 V V B k T X B r R i 9 z L 0 o w R n h q Z U 5 0 N E d h T l R r d C t Z R k F h M T R Y R W R h b X J L W U 5 3 Q k 5 o U 2 d I W H B h Q T d o d 1 l 1 N j Q 5 Y V d L N n N C V m k 1 Y 2 J U T T N q T V J F U G x i T U 5 O V z Q x b U V l Z 0 9 Z Y l J U N F Z t S m 9 U W X Z P W T d l N n c 4 Z 1 l u d 0 9 o N m F Y U G E w Q m 5 E a F J O O X h 2 K 3 E z R U Z 6 R E l s e T Y 5 Q T B w W D d o M E t S b 2 F t a k N G S m R V c T B l T E l k Z j h W N l Z J O H E r d G p i N W E 4 Y 1 h P Q 0 p x Y U t j Z 0 5 T T k x I V k N T a H V T S G 5 G b j l 0 R j d v M T R P S m w 3 N m M r T 2 8 z b j N i T F N a R D l w N 0 F t V H h l M F B m R 2 d k Q T N P Q U J l U l F 2 b 3 N u S 2 p t T U 9 O W V B 2 Z 0 Z y d X l L a C t I a z V X Q 0 t F Z X Z X c W p U W k 9 P T V h 5 e H V i Z H J C c 3 o 5 N 1 l X Z 2 h Y T k t l U l h S c E x I b U p z Q T J o S U 1 B W W M r N E R y e X J k S E 9 W T n d p T H A 2 a T Y x b 3 E 3 U 1 N 0 c X k 5 M i t J a W 5 5 V k V P U W d E Z W t 2 Q X B v T W g y U 2 R X U m F k L z E 4 Z G V l T k R H W m J w O U 8 y R j d O R V B u R m d G S j M y e D h 6 e k V k T 2 Z Y U S t O S E F o d V p t a E o y b V J W Z 1 N x Z 1 N T Z E l q e H B q e T A y b G N p R E h W T 0 V H e E t 1 b 3 E y L 2 1 X S V R v R 0 U y V 2 F V T G h X T z N u W F p j d X h S Z 0 V 1 U l N E Z k U y T 3 c 2 O E 0 3 V n h I N W F o b F F Z R S 9 4 Z z F x Q W N t c U U x V 2 1 z c j J I O F N r Z k 9 a Y 0 l 1 N D V k M G Z j V D d x R E F n S 2 x 4 N V d r e S s x S m R 5 V F Q 2 O F V r O T A 0 S T E v b 1 d u c n o r a j h h Z j l O d 1 J l b m F o Q 2 d o Z F c 4 O X J h T 3 Z 6 d 0 Z C V 2 Y w T U V V V H V o b W s 4 U U F o Y 2 p a a z I w b G t Y c k 1 S V 1 h a V m 9 Y T E J x b C 8 3 U 3 h S Z G J J c V p j T W J v c D Z v T G 1 1 V j Q z b m Z z e X l 6 Y 2 E 4 d k d n M V F Z U m l O S E c y T 0 p q Z m t o Y k 1 2 d m 5 q M m d n d W Z I M m 5 w Z 1 U w N U 9 x L 3 c 1 e T Y 0 d l Z i M 2 t Z N m 5 l c z k y U D J 5 c m Z Z Z j l t a H c x U W t u b n N Q d C 9 W d 2 J 5 K 1 N W V l h I N k d q O D N S a E J P U G F 4 M m 1 Y O G 8 w N G V J R 3 A v O T l Z N j l B W n N Y S H B M V l V x W D h 1 K 1 Z W M V l w c T B h V G p S Q X V E U F d o N 0 9 V L 3 J Y M W R H V m Q 4 Z T h K N m J K T W c w b m V w Y m 1 a a n p a U T I x U F R K U G t a W m Y 1 V 1 B S U X B h Z k 1 K N l p K M 2 J p M V p 3 U H p Y a i 9 B Q n d C T l R C T V R w N l p K a W R B N E F Q S E p G S l B T Q k F G c k h X e m J Q d W N Y N V p R T W k w d z h j W E J T b W l B d 0 t 0 b D Z J V m 9 k d l Q 5 e F l j Y 3 l u S l F t e U 1 n d 3 o x e k k r Y 1 h G b m J F V G s 4 N 1 p P a 2 t a Q 0 R o N k h 5 S E t C U k 9 h T E V h S l d T N E h R e k N y M D Z w c X l Q b n A 5 d V R 3 d 0 p U c E Q 2 O W 1 j N 2 l r Y V J J c 0 p H Y 3 c 2 U z d y M j h u R z B L T k t J V 3 Y y d U F 4 Q W x 3 Q n B 1 c E I x e V J o S z B E a X A z S j d C Z G 9 2 M E Z 3 W l h j T 0 k 3 W k J H U G N M W m o r W H p w Y m F u U E 8 x c G p S M F d k T 0 t s Y 2 M x U j d o U T J j O H B x W D k 1 N F o 5 U U 9 t Z H l y Q U J 3 S k J j R n J X N j c 5 O T M 4 Z H F F a G 0 v W F A 5 Q U x U U V h p a H R Y R 1 B T N m 9 I Y k N t R l p K W G Z q Z 3 J H L 1 l E e F V Q e m 1 H L 0 l 3 Z F J 1 Y T I v c D N 4 b 3 Y x e V M 5 T W V Y a 3 J p S G l z R l Z S V n l Q V n V x U D F Y O H Z 1 K 1 h C b G d 3 Z D d O N 2 Z I U G Z O M G h F O V l 1 O E s 3 b V B K b H p r b j N X O X d W M 1 h 5 b 0 s z R F R m N G c 3 O U k 3 V V V h b S 9 t W H U 1 K 3 F J V S 8 w S D R m b k d q R k h p d n B J K 2 R l V j M x M D g v U n B 2 e T V P b G Z y a E 5 G L 2 c 5 L 3 p w S 2 V P R X F z e U F B Q U F B Q k p S V T V F c m t K Z 2 d n P T 0 i C n 0 K " / > < / e x t o b j > < e x t o b j   n a m e = " 3 3 4 E 5 5 B 0 - 6 4 7 D - 4 4 0 b - 8 6 5 C - 3 E C 9 4 3 E B 4 C B C - 6 " > < e x t o b j d a t a   t y p e = " 3 3 4 E 5 5 B 0 - 6 4 7 D - 4 4 0 b - 8 6 5 C - 3 E C 9 4 3 E B 4 C B C "   d a t a = " e w o J I k l t Z 1 N l d H R p b m d K c 2 9 u I i A 6 I C J 7 X C J k c G l c I j p c I j Y w M F w i L F w i Z m 9 y b W F 0 X C I 6 X C J Q T k d c I i x c I n R y Y W 5 z c G F y Z W 5 0 X C I 6 d H J 1 Z S x c I m F 1 d G 9 c I j p m Y W x z Z X 0 i L A o J I k x h d G V 4 I i A 6 I C J Y R n N n W E c x a G R H a G p Z V 3 g 3 U m 4 x Z m N 5 Q m N Y U T 0 9 I i w K C S J M Y X R l e E l t Z 0 J h c 2 U 2 N C I g O i A i a V Z C T 1 J 3 M E t H Z 2 9 B Q U F B T l N V a E V V Z 0 F B Q U Z j Q U F B Q k l C Q U 1 B Q U F C e F p u U V J B Q U F B T U Z C T V Z F W C 8 v L z h B Q U F B Q U F B Q U F B Q U F B Q U F B Q U F B Q U F B Q U F B Q U F B Q U F B Q U F B Q U F B Q U F B Q U F B Q U F B Q U F B Q U F B Q U F B Q U F B Q U F 2 M 2 F C N 0 F B Q U F E M 1 J T V G x N Q V Z K b T c z Y z E y R U 8 4 a X E 0 b G 1 S R E l C d m h I Q 0 F B Q U F D W E J J V 1 h N Q U F B N 0 V B Q U F P e E F H V k t 3 N G J B Q U F D e W t s R V F W U k l E W j F X U V d 0 V F F S R G V 4 b U x h d E h r S 0 N v S U h J e E V V R V V t U E l r S U Z U e D d r Q 1 F X c F h w S m Z Z S E l R U E t Z b l J S U l Q 4 R n B J b 1 l p Z 2 g 1 W j Z h N k h K M F Z 1 T F h r U V A 1 d E t M S j d X S l B o W D V u T j N Y O X p M d H p y N i s x e m 5 r e l g 3 e j d X U j N a b l o y b F R x a 2 p K e n p z V i 8 2 Z H h x a X R 4 U D d p Z U g 0 a V V R K 0 t Y U H h S e U F Y S E Z 3 T U J Q S T B k c T Y r T G w 5 Y V g 2 T k p i O V p K V n N 2 b G w 5 c k J k N X V j U T M v Z W 9 K T m t q O D N G R m x D T F I 3 S F N 4 T m x R e n d F N 0 1 h c n F 1 R F V j e E 5 y a 3 F W M T F G U G d i b y t y a n R h R X V h R T N n b n d E T F V B b j R K b H N F d E F M Y 0 Z t Q V p v b 3 p Y W k l 1 T j V p b H l Q U n V X a 1 J F Z 2 t D M E N T b U g r S W N B e V J H R V c 4 a X R 6 R l l V N W Z l U W 9 6 R k 1 P U H p h O E R I U n Q x S U Z R b V R V Y 0 p n c 3 V R a X g y a T J j Q W l 0 e F A y U 0 t n R k x u Z k F p e E R i Z U M 2 Y k J I U U 9 y Q W l 3 R E p V e l Z C R 1 Z I U H B 5 K 2 d v d U J 5 d 1 Z R b 0 d r e m w 1 c V J I Y V p s U m d L N E x s Y j R l V G 4 4 d W N H S 1 h L M E o y T F p C V 1 B Z b F J X c U R M a V k z S k d w Z 3 h S N n F R S F J H R E l W Y 2 V 5 O U l 3 U 2 N K e k 5 U V m F y R 2 Z M b l p T b G 1 x d n h m e V g v T n J F M W d r U T J U V l N y b V h q S 0 R X Z j B N a D V Y e W w 3 N X p I U U h t M l A 4 a 3 E y M T N H e j g 5 R z l 6 Y l c 3 Q V Z a M G 8 2 d U x I a 0 J 6 e T V k U D d Z b m N Z W D h R Q V h s Q n F 2 O E V 0 c 3 d w V 1 N 2 R y 8 y U G R G b k R z W V F Y Y k l N M U d v a H Z K R m V Z S j R H b j h J e n N l b n F u M S t N e T N 4 T F o y d 2 J a b 3 B x d V p h O G J G N G N k R E 1 w c F Y 4 Q l U r U 2 Z 2 b y 9 w S T B q T H Z E Z z h m Z U t v N E k x T G F o a z h O c 0 5 K R k t X Y U h y M 3 Z L a 1 Z M Q l Y 0 c G V p e E k 3 e H Z O b 3 Y 1 K 1 g z O U p 3 a W E w O G R C Z G 5 s W H l O c m h z e U x U d 1 V P S W 1 Z R 0 Q y V X p M M n B 3 Y n B o T n c 5 M l d S V X B T a G J X b T V x V U l l R G h K Y n R r b m V H R U R T M C 9 h d l d M N 3 F Z R 3 Y 5 O F J W T l d E R 1 Z o N 2 Z 4 V 0 V w Z H N D O U 5 a a X Q z e j A 5 e n A y d 0 9 6 V n R W T V F S N l B h c k d R N H M 2 a n h y c G 8 5 b E 5 3 R k R E Z k x D V z R h O F p q S 1 h y S 2 F O V G U 2 N j d T W W E 1 e i 9 a N F p l Y T R D W m x 6 b D d l Y W l G S V N U d U 0 z V 0 5 3 Y z Z Z U j l 3 M X p i W l N O S E h 6 R k l W e j J 5 T G h I a H Z a N E 9 a R F d Q N U Q x c D M y c n B y S 1 o 4 b k F B Q U F B R W x G V G t T d V F t Q 0 M i C n 0 K " / > < / e x t o b j > < e x t o b j   n a m e = " 3 3 4 E 5 5 B 0 - 6 4 7 D - 4 4 0 b - 8 6 5 C - 3 E C 9 4 3 E B 4 C B C - 7 " > < e x t o b j d a t a   t y p e = " 3 3 4 E 5 5 B 0 - 6 4 7 D - 4 4 0 b - 8 6 5 C - 3 E C 9 4 3 E B 4 C B C "   d a t a = " e w o J I k l t Z 1 N l d H R p b m d K c 2 9 u I i A 6 I C J 7 X C J k c G l c I j p c I j Y w M F w i L F w i Z m 9 y b W F 0 X C I 6 X C J Q T k d c I i x c I n R y Y W 5 z c G F y Z W 5 0 X C I 6 d H J 1 Z S x c I m F 1 d G 9 c I j p m Y W x z Z X 0 i L A o J I k x h d G V 4 I i A 6 I C J Y R n N n U l Z 0 T l g z U j h Y R z F o Z E d o a l l X e D d S b j F m Y z E w O V R W O X p J R n h k I i w K C S J M Y X R l e E l t Z 0 J h c 2 U 2 N C I g O i A i a V Z C T 1 J 3 M E t H Z 2 9 B Q U F B T l N V a E V V Z 0 F B Q W k w Q U F B Q l V C Q U 1 B Q U F D O G R S c G h B Q U F B T U Z C T V Z F W C 8 v L z h B Q U F B Q U F B Q U F B Q U F B Q U F B Q U F B Q U F B Q U F B Q U F B Q U F B Q U F B Q U F B Q U F B Q U F B Q U F B Q U F B Q U F B Q U F B Q U F B Q U F 2 M 2 F C N 0 F B Q U F E M 1 J T V G x N Q W l h d T d S Q 0 x O M 2 U 5 V W 1 X W X l F S F o y Y l V m b 0 F B Q U F D W E J J V 1 h N Q U F B N 0 V B Q U F P e E F H V k t 3 N G J B Q U F O d l V s R V F W U j R B Z T F j V z J p a 1 N S W C t j N X R j S n A x a 3 h 4 Y 1 p G e m 8 3 Q X d v T G t y R E N 1 d X B E M m d z b 0 N p W W d p T E J n Q n d k M V h y U U R Y b V p l c E 9 O b E w 2 Q n J 4 L 1 Z C R U N W W k x 5 Q U J U U V F m Q k I r N k V W a 0 V I e m 9 Q Z 3 Z N e U p N O G l k S G J Y b l d S M k x 1 V T V W W F h x W H Q x V m 5 Y O W 1 Z Z H g 2 N k t x L z Z s e S 8 v M V R W c W Z v e l V 4 U U o 1 W i t m d 0 p K Q V d E b 0 p W M X d y W F d 4 S k F y c 0 1 5 O X B a c E w x N 1 p 4 a n V D Y T c 0 e l d G W U h 3 W l B D Y m l 3 N D J F T W Z l U n h x Y k I 3 a n l R d U I 4 T j R a Z k J N c 0 t F b n d 4 b F l E U U 1 l U 0 x Q T C 9 t O X h 1 Z k N C V U h s S 3 d P e m d N d F B p e X l I N 2 p 2 O F N Q a S t H V H J l Y 2 9 j Q k x u L z U x V T R n e G Z r K y s 3 c i t B Q U t z a l B P b H h D S 0 5 C N 3 J o a G 5 O b X N j W j B P T H Z P U z R y W n Z V R U 1 P S F R s R H Z u T S 9 O Z F h v O W 5 N T 1 k x S D R y Q j V K U 3 N j U V J v U F l p Y W V 2 Q z l 0 T 3 I 0 a 2 k z a n V y Y 1 p V T 0 x 0 T V h M e j J E M V B j O W U 4 N X p J V m V l Z k k 4 N z R q b j N N N k h P K z M z Z D V T d 0 x s e U d N b H F h c 2 d w S C 9 W V 1 p O L 0 J 5 a F d l U F B E a T d Z M X o 1 a D d D M U Z U S T F E d 0 1 1 Y l F 6 a m 8 0 a k x x Q V N J N 2 J w R W 9 W Y n V z Y W l D L 2 t X b T B W R E F H c G k w W X l z N E R N T 0 l 4 Z 0 1 2 c W Z j W j h I M V l B M n p 1 R 0 N O V j B u V n R o Y n p 4 M W F m Z V Z 4 e T Z B e m l j Z W c z S n h k L 2 U 5 Q 0 k w L 0 4 x M V d K V E 8 v a 1 d t M F Z E Q U Z a b l Z N W l Y 5 Z 3 A r S X h n R X Y x T 1 l n T W t 4 a m I w M 2 Z h T E p 5 b 0 9 N N 0 5 z Q k 1 S a V R q e G x K U n h l Q k Z I N m 9 r Y U R p d D F E M U 5 u R 2 k x V k h K b z J Z d D g 0 U l V R Q W w 4 Y W l T d z B N T j l h W E d G d E h W c m M 0 e m g y e U h V R X h 3 O W d i b X J i S H Z x a 2 Z x T 1 d 3 V X Z j d 2 R h Y l J V c 1 c y W l N O M k 5 1 U X F H T U N G N 2 N Q T E Z l O W N X N 2 k z Q n A z b V Z G U k R q b l B u Z n l s S E p o b D d U U k V W b i 9 x S W J x d V d 3 N n I 2 a D J o a 0 d p M D E 3 S G s 3 V E Z X d X J E N H V z M n l 0 d 2 V S d X B R d 2 N m d z N Q T X p Y M W J E U m l 6 a D J h U z c x Q m J 6 U m p y Q V p K W W p Q W G F D b T J 5 Z G h k V z h P c T N J b D l Y T 1 p P Q z R E e H l D Y W Y z T E N X Q z N N d z V o e k U 2 T E Z K R j J q S F d B T 2 t B N 3 B 5 a l J i a U t 2 Q 3 V I U n U 3 Y 2 5 m d 2 N S b D d 2 Z W d 4 V 2 l U S W 5 H b 0 5 0 b D k v a z h M a G 1 I T U E 3 a n F 4 U i t v W W E 0 U z h U M 2 V 1 M F V M V U 5 P Q 3 l i R X V 0 e S 9 q e G N a b S 9 V O E N y d H N r b j N p c G d T e k 9 X Q z B O W X p M b W 1 G M 1 F H a z J q R 1 d E M 0 N n U j I 1 U m d 1 Q n N E V z R F N k 4 r V H d 6 N X V I V G Z M T H F N Y l Z p b W 5 I d X B x T W V X a T R o e k d L T W R T N G o v R U d I M U N R Z j I 1 Q m 9 0 Q k 1 M V z R O c l l s Z l B L e D Z X M 1 d S e T Y w N j Y 5 V m J U Z F B y S T E 0 a H p F c U p j R U V R d l Z F V l l h e n F o e m p S Y W l 3 V S t k W W 9 t d W J S a 1 F Q a T R y a X p o b n J E d V Z D a V F p M G V V a T R o e k V x S C t Z Y 0 R 5 T n N E c F V L W S s 1 U m t z U X Z Q U 2 x h S y t M S V I 4 W H R s K 2 N j K 2 J N R 0 t E V W p L U X Z z W F V Y W W x R d T d Y R y 9 5 c 0 1 s M T J o a E U 3 e H J k V U Q r a S t q c U x Z c m F 3 d 1 V 5 Z 1 F M M k h 1 c 2 9 0 S D F V N E h K U k V 5 e k 9 i O F E 1 a U Z F N V Z S M T Y 0 e k h D Y W x B a 0 5 y T 0 5 G b k x o W F Z Q N l V q a 1 J Y Z F V q V V h 1 N F F D W l F q T m g 3 V C t W N U 9 C O E J M b 0 x E L 1 k w N H Q r M 3 V h U z R m U E V k W U E 1 U U R 1 c k t O N X Z M T T l H V k 8 1 d i t m N 0 F o V k h p N l F D U l N R d z V t W E p U T U F L a X d Y N G Z R b D V 0 d 1 N n O W d l V U V y R E p k d G 9 i c G l a d n B 5 e k p r Z 0 J X L 0 t C Y l R 4 a 0 F z V 3 N E Y 0 x x U W x I W X B 4 M l R K Z U p j a T d t U 1 R T Y l J q c k Q 2 a E l O N n N v M 2 1 B c z M w c F c 1 d E 5 B R m N J Q l B n a T R s a H l u V m 9 3 M 0 t o T D d h T X N k a G t n T n Z U U 0 h 3 W n p L W G h r b T A w T n d L M k Y 1 V y t W R G N O d T Z E c H h R d G t B a 1 V C R E R x T V J o Q V F X Q z Z P b 1 F x V X N I U H d M d F J T S D J B U 1 h X S F d L S G w 4 S U 5 0 b 0 x n c m V O Y T J a R m J a b 1 M v Z H d n V X l B Y j h v Z F J W Z k h u b W o 2 R W x s Z l l O N D V r Y W 5 r N l V a c H V H U W J 6 V z F Z M W V u T G 1 M c 1 l l c m h 3 Z 2 h Y R 3 R w V D V W e k Y w b X J I M E p Z S k w z V D F L S 0 h G R 2 9 6 U m N z b z N t U m x S V l R F K 3 N 1 Q m R P T G k 2 W U N S U U Z j Q n l S L 2 V k e H B Z N m 5 M e E Z j Z W x F Y 1 N T N 1 V a Z U d T Y n p R M 2 9 p S F R s O G 8 v b H J 3 e m k 0 c 0 x a Z 0 x 3 U 1 l E c C t Y Y T R E Q j N 4 O U N Y a U h P a n N v S 1 M r c F N 4 Y z h v M 2 1 a a k d q b U h r S k R y c T R q U E U 3 V 1 p o N T Y 1 d 1 Z m b F l 3 Z 0 9 M c F N 4 Z 1 h p Q z h P T U F r S j E w R m N L b i 9 q Z n h r V C t r R k x R a V h m Y U p S a W Z Y Q z g 3 O G g x Y 1 p u b k J I W E d O a V h o T k 8 r S X B 5 O W h Y T 2 F N V n h G Z m d Z T z Q z T E J Z c l F m W G V Q S W w z M m p r a E t 5 Z W Z Y a D N k L 2 R Y V D d m M G V Z Q k V 1 c m g w K 1 l G a F h 1 L 0 t O e m F R O U R D Y X Z v U n h B U n l O c 2 t u Y W 5 E c U l D O F J x c k J q Z k Z 5 e E o r V V l q d T A 1 Z k t s V X Z D W E Z 4 N l I w a m k 3 S E w 3 b l d 3 W X p 2 e T h R a U d n c z d W T G R k c U t D S l F n c X l q O F B Z a U p m Q 3 B o V X Z O T n h y W j R P V l Q r a k x q M 0 U v N j Y 4 d k t N c k t N c V V 1 Q 2 N Y R 0 p z b W N z T 0 V o Z 2 x L Q n p W Z E 9 6 S H h u V V Z q U E l h b E d r U G V R Y m p Y S W h N Q 2 t B c C 9 Y M k t 6 V z Y 4 Z E k 2 d 2 d H Z H J V N X U 0 b k 9 m O U N V Y 0 w v R E 8 4 U k 1 z b E l 2 c 3 g x e E M 2 S 2 N z W F B L T l J t d m c z Z E d D T m U 1 d G 5 n N H V z N E l B b G s x N T J W Y X R v U W h N W D d h d 0 V T Z 2 g 1 M k N w V j V k M X Z 3 a n d 5 S z R R Y T V 3 N k 9 q S 0 U w U 2 l y b 1 Z m Y m F a c F F T b 2 V E e T V 3 Z 2 d I U k Z o T m l F M k 5 j e G Z U b F F Q T k F 3 S G t M T 3 d j W F c 0 R k 5 B W k d r e T F h U z F V N D E y c E l G U H g 3 S n J q a W F V S W 5 G d 0 V a a 0 F 6 Q T B t N 3 E v T 2 l j O E d N S y 9 r Z l p a Z z d L b G 9 D R H M z S D E r T 2 x H W m 9 o Q 0 E x e H h Q Y m l V W T c w a k I 5 V 1 p k O W 8 v U U o 2 Q 2 R F N U 9 B e U p X Y 2 M 4 S E N L O W o 2 d l l I O H l r T U Q 3 R 1 I w d 0 l l Z T I 0 O U 9 P R k d N Z F l q W E h F O X R w U n J 2 Q 0 1 I M V p r S j J U O G c 2 b G 9 1 Y V R n M H V k c H k 5 R k F l d m 1 H d k J V N U I z S 2 9 k c W Z 1 Q 0 F J S D Y w b D V G d 2 p K Z H N 0 R F p j M G 8 3 W E Z v b 1 h w U z A x M n p t K 0 t 4 b 2 c 2 R G p p N H R J O E Z B Y X h K T l d q a G h 3 Q X M 4 U D d G a E J L U F U y c U R n K 2 N B T G h C U H R O S U x o c 2 h 2 Z 0 R W Q z J i Y z d 6 V 2 h Y Q k 1 4 M T l Y Y k h N U W l n V E 1 t d z h Q S 1 h w V 1 Z C c 0 N S d V o 3 Y 1 h 4 T 0 9 l Z l d 0 U U 4 5 M E 9 P Q W Z 4 W k 1 J b 1 p B U i t B N n d C c W 9 G Z G F V Y T d Z b F l E T j R x O U R h S n k 0 a 1 Z r Q W d W K 3 V R Z E l L a T l J c 2 l a a k 8 4 U U J k W n N w W E l Q e G N t Z 2 N 4 d z A y c j F r U 0 x t b E d 1 O X F y O W t j U F B 0 e m F K e W 9 i b H d u S 2 I 3 Y T V a L 2 d o Q U l 1 Y n Z p e X B V e V V N Q n B 3 R F Z E d k l O N m d F V 0 F l e E J N W V R q W F k 1 R y 8 2 U j c 3 e W F X T T Q 5 Z 3 h y b z h v b l Q z U k h D M 1 B T b H h S Y T F s b 0 J 6 e l l R N 2 J 4 U V F Z T l Z 5 a z F 1 S l J y d n l t R T V m Y U d o U 2 I 3 c D J 2 S X h T Z m d N e j R i Z 2 9 y a D h J R H R q U 3 p Q U U Z z a H N W Y n l I b k l E T z R U Y X I 2 M W 1 G Y 2 N 1 O W Y w b 3 g y R F R I V E Z 4 c m I x c 2 1 v a l F 0 b E F u a l d 2 R m V N a 0 h l d 3 B X a 2 s r V 2 U z T l J J V n d n V k 9 u W n Q 2 d k U 4 c m l F d j I v V X V h M G E 0 W l p 2 c E N Z O D F s Y W p u e m l E S U J 2 S n U 0 V z l T S k R L S 0 h J R U x H V V N z N z h a M n J N K z k 0 U 3 Z w Z X Z u c j Z w U m 8 5 a E 9 m U k t n U j R w R k E w S 3 d H O G t X W T B r R n J L e m Z S R n l w d F Q r W X k 3 V D F N b W d G L 3 V i e G V O Q T h r Q X B 0 S y t p M y t J S z h x R 0 h Q U n g y Y k 5 3 a z J T O H F y S n Z Y R z d x d n h y M 1 d Z R X E r L z V s c 0 5 I Q 0 J G c z V 6 Q W d q Y W V j V W R l U H E x W j V I b E F u d 0 w v Z j h R N E I w U i 8 z O W x M N m d q T 0 l D d X h j Z E 4 0 U k I 2 d m R m N 1 B j d z c v Y l V o O H N n T G 9 v N n R U S F l h Q z d K V W Q 3 M T A 1 Y 1 Z J e G 0 x Y 2 F G T W d I K z V Q M X d u e X h w R y t s S z V l Y l B I N 3 Q 2 O F N i S G t U d 2 F Z d V J S Z E p F R F V s U 2 F m a l N O c U R T O E h s d 1 N q U W I r c n Z H Z X Z t V U F 4 W T V w d D R T S X Z N b 0 F H V n V 0 Y i 9 F T U E 5 d 2 h D Y m 9 z M 3 h J K 1 Z 2 d m k 0 d 0 Y 5 Y j d S a l V 1 a m t x b H A z U D h h T V h k c G V D U z Z M U n J 2 S V Z l O D B F Y T N w b T l t S G h N c U x 5 R 3 N 6 a z F H V E F M V T J G Q n d p d z B o Z k R 1 W S t K b T d t M l R Z M E F p T E x L Q T Z Y U 1 l o M 1 p V U W 9 1 a V V h N 3 l z R W 5 P N m 9 o e k 1 r d U 1 N L 0 N a V W 9 2 U E 1 C R 0 N 3 Z 3 V O a X I w Z 1 F Y U 2 x 5 T 2 9 x Q 2 p u W H B W L 1 B k L 1 N p Q k t O c U p m N G F S V 1 N S T 3 B X c k 5 R e F R K M W 1 k T 0 V v e D N l d E h F U z F F d z B y R 2 J W d 3 F T c U x p e W J U b X h i Y 3 Z x a n p O M G l B d n h y c W 9 D U l p 5 R G 4 4 Z y 9 C b D Z J U D Z K U n F 6 N n h h L 3 R a a l Z 1 U k N 4 M m 1 T W l Q y b E d G N D V 5 M k h D d D J U N j d a O D h y R X h m W W E y c G s x S W 9 C Q l N 6 Z G Q 2 Z 2 Z h a n Q 5 V W Z O b 0 d 6 V G g x Q U 1 V d H d 4 c T N Z U z V l W V J Q b j k 2 b n Z q S n d T V F R h V V Y 2 Q l p k Z U k r c 3 B u R y 9 D O F N Y W k J i Z U F 5 R F d N L 3 B L R T k v Z E p u b T N h O F d M Y 3 Z l d k Z z Z z J U M m Z s e S t 6 T 0 F p Z V Z q R F d 2 N G Y 4 M W x C Y W 5 Y b V B h U W F i U 3 I v N H N W T E N B U D c z c T c 0 W X N F L 0 9 N T H p n c U Z h N G Z M d k R 5 S X B l L z R K O G J M Y j h x W C 9 j Z m R 5 Q y 9 1 L y 8 r U X J G Q V h X N 1 l 2 R 0 J l S U V 5 d U 0 z N D N j T W F N e X Q z e G p L e n h 3 d j Z V Y m o 3 V D h w N T Z D Z 3 N V N V p N M H d q W E h C M U V H V 1 R q M 1 p G e m 8 w b m F T c k h r c z I 2 Z m R H N E t G T H p L R 1 Z v N H J k K 0 l P d T d 1 d S t z d U d R W W p W Z U 9 w U H g z d k 9 u O U d J Y n B l V F R P V G w v N D l s Z S t l c j B s b z J u e W E 5 e D h 1 S k Y 4 O F J y M F g z d F J i O D U 3 Z U 5 U V 1 J U b F h G W n A w b X E 5 c F J B d V B h b E M r c G Z v V n E r c k p h M l F Z e m I v U 1 c 4 c j d x N k o 0 N l U 5 b G p U Y j V 0 c U 8 2 b E h Q e T d j R V N F e X Q v N X J p Y 0 h 0 Q z R Z c V d P Q j F t N 3 l 2 d n J 5 c 2 V G V m 5 h U 3 E 1 M z d L N 3 I 5 V y t v U D F S O T l C a 2 t X Y U V p e l V z K 0 R y Q j N s L 1 Z Y b D R 3 T H J T T W V V Y V R q M z d J V S 8 x T X l o U V B 2 W k Z X T S 9 O R m d E c E 9 W M 1 d j c j d p O C 9 I e G Z w N E J N S X p u W U 5 k W H k x U G 1 h e j l Q V W t a T l p Y M 3 A 4 L 0 h a V k o 4 U E J y Y m w 0 S l R u W H Y x b G x o W E R 0 O E 9 Y Q U x L e T h a b G 5 2 R n J p a X F 0 R W 9 t N H d L b H F o N X N 5 c X M 4 b G l h e j l Q V W d a R F N u d n o 1 Y 2 Z M M T M r O G F p U 2 U x a 0 F C N U p G Y n N x b 1 B w Y z h O R n h D e X N 2 R 3 B j M 2 5 3 W X k 2 a F V o M E R 0 S m h N Z k 9 t O U x L Z H l O c m Z n N V R S a 1 B M K 2 Z Q b n h z c 2 Z Q V j Z z Y k p E Z l J 1 V W s 2 U n Z m M D h T b V J s V F F O W D R l V T k 1 Z V d q M H V Q c m V N b V Z D T z V p Y z d O b k h R N H g 2 d y t r T 1 p 1 W m F R e H Z 3 N H A 3 e T h s S D V j d X J w d C 8 x e G N Q a W J q T X l u U n U r N 1 N q T E V w a 1 Z m U k R O M E x L K 3 d 2 T H g y V U U x d D A 1 N C s 0 a T F i b j J y U n F Z O G 5 I M l p X M V F L c X Z t R 0 x Z V l V O N W Z W R D R 1 e F J L N z N Q c U J s c H J x M 0 h p V F h i b m M w R G M 4 S U N H V l Z T c 2 J 0 a F Z R M 2 w v V U V M a k 1 2 d S 9 r U T R i U V p P Z G 0 z M 1 g x O U 1 y a k J 1 Z E R 4 S 1 h 3 b F p 1 R y t P M G h j S E d F S k 9 Q a T h N S G p H V m g 5 W W V Y M n Z J T k x H T T k z Y 0 l u a D h p Z j R s e j d o c 2 J U Z V l T Y 0 R x U D F N M G w 4 L 3 A 1 b F J N b F V Y T D R y V V d X Y 1 k 0 W S 9 x L z Z k N l Z s d 0 t m V y t R Q X l z Y 2 N h S G 9 Q M U R L N F g w S X R H Z V B s K 0 x s c l d I c 2 Z Q d H c r U i t K M F Z M b l Y 2 M l B T Q U F B Q U F C S l J V N U V y a 0 p n Z 2 c 9 P S I K f Q o = " / > < / e x t o b j > < / e x t o b j s > < / s : c u s t o m D a t a > 
</file>

<file path=customXml/itemProps72.xml><?xml version="1.0" encoding="utf-8"?>
<ds:datastoreItem xmlns:ds="http://schemas.openxmlformats.org/officeDocument/2006/customXml" ds:itemID="s:customData">
  <ds:schemaRefs>
    <ds:schemaRef ds:uri="http://www.wps.cn/officeDocument/2013/wpsCustomData"/>
  </ds:schemaRefs>
</ds:datastoreItem>
</file>

<file path=customXml/itemProps73.xml><?xml version="1.0" encoding="utf-8"?>
<ds:datastoreItem xmlns:ds="http://schemas.openxmlformats.org/officeDocument/2006/customXml" ds:itemID="{F2DBD665-9A1B-4CC2-8FEC-EB0031ACD43D}">
  <ds:schemaRefs/>
</ds:datastoreItem>
</file>

<file path=docProps/app.xml><?xml version="1.0" encoding="utf-8"?>
<Properties xmlns="http://schemas.openxmlformats.org/officeDocument/2006/extended-properties" xmlns:vt="http://schemas.openxmlformats.org/officeDocument/2006/docPropsVTypes">
  <TotalTime>0</TotalTime>
  <Words>26951</Words>
  <Application>WPS 演示</Application>
  <PresentationFormat>宽屏</PresentationFormat>
  <Paragraphs>1729</Paragraphs>
  <Slides>110</Slides>
  <Notes>35</Notes>
  <HiddenSlides>0</HiddenSlides>
  <MMClips>0</MMClips>
  <ScaleCrop>false</ScaleCrop>
  <HeadingPairs>
    <vt:vector size="8" baseType="variant">
      <vt:variant>
        <vt:lpstr>已用的字体</vt:lpstr>
      </vt:variant>
      <vt:variant>
        <vt:i4>23</vt:i4>
      </vt:variant>
      <vt:variant>
        <vt:lpstr>主题</vt:lpstr>
      </vt:variant>
      <vt:variant>
        <vt:i4>4</vt:i4>
      </vt:variant>
      <vt:variant>
        <vt:lpstr>嵌入 OLE 服务器</vt:lpstr>
      </vt:variant>
      <vt:variant>
        <vt:i4>2</vt:i4>
      </vt:variant>
      <vt:variant>
        <vt:lpstr>幻灯片标题</vt:lpstr>
      </vt:variant>
      <vt:variant>
        <vt:i4>110</vt:i4>
      </vt:variant>
    </vt:vector>
  </HeadingPairs>
  <TitlesOfParts>
    <vt:vector size="139" baseType="lpstr">
      <vt:lpstr>Arial</vt:lpstr>
      <vt:lpstr>宋体</vt:lpstr>
      <vt:lpstr>Wingdings</vt:lpstr>
      <vt:lpstr>楷体</vt:lpstr>
      <vt:lpstr>Calibri</vt:lpstr>
      <vt:lpstr>黑体</vt:lpstr>
      <vt:lpstr>微软雅黑</vt:lpstr>
      <vt:lpstr>华康俪金黑W8</vt:lpstr>
      <vt:lpstr>Calibri</vt:lpstr>
      <vt:lpstr>Meiryo UI</vt:lpstr>
      <vt:lpstr>Yu Gothic UI</vt:lpstr>
      <vt:lpstr>幼圆</vt:lpstr>
      <vt:lpstr>等线</vt:lpstr>
      <vt:lpstr>Arial Unicode MS</vt:lpstr>
      <vt:lpstr>STIXGeneral-Bold</vt:lpstr>
      <vt:lpstr>Segoe Print</vt:lpstr>
      <vt:lpstr>Oxygen</vt:lpstr>
      <vt:lpstr>Cambria Math</vt:lpstr>
      <vt:lpstr>Times New Roman</vt:lpstr>
      <vt:lpstr>Wingdings</vt:lpstr>
      <vt:lpstr>Times New Roman Regular</vt:lpstr>
      <vt:lpstr>方正兰亭粗黑_GBK</vt:lpstr>
      <vt:lpstr>等线 Light</vt:lpstr>
      <vt:lpstr>2_清风素材 https://12sc.taobao.com</vt:lpstr>
      <vt:lpstr>3_清风素材 https://12sc.taobao.com</vt:lpstr>
      <vt:lpstr>1_清风素材 https://12sc.taobao.com</vt:lpstr>
      <vt:lpstr>Office 主题​​</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龙翔天驱</cp:lastModifiedBy>
  <cp:revision>158</cp:revision>
  <dcterms:created xsi:type="dcterms:W3CDTF">2023-12-25T09:31:00Z</dcterms:created>
  <dcterms:modified xsi:type="dcterms:W3CDTF">2024-09-07T17:08:27Z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8932023DB65660098C468965244E6DDF_43</vt:lpwstr>
  </property>
  <property fmtid="{D5CDD505-2E9C-101B-9397-08002B2CF9AE}" pid="3" name="KSOProductBuildVer">
    <vt:lpwstr>2052-12.1.0.17827</vt:lpwstr>
  </property>
</Properties>
</file>